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301" r:id="rId2"/>
    <p:sldId id="521" r:id="rId3"/>
    <p:sldId id="570" r:id="rId4"/>
    <p:sldId id="687" r:id="rId5"/>
    <p:sldId id="698" r:id="rId6"/>
    <p:sldId id="699" r:id="rId7"/>
    <p:sldId id="700" r:id="rId8"/>
    <p:sldId id="701" r:id="rId9"/>
    <p:sldId id="702" r:id="rId10"/>
    <p:sldId id="703" r:id="rId11"/>
    <p:sldId id="704" r:id="rId12"/>
    <p:sldId id="705" r:id="rId13"/>
    <p:sldId id="706" r:id="rId14"/>
    <p:sldId id="685" r:id="rId15"/>
    <p:sldId id="804" r:id="rId16"/>
    <p:sldId id="809" r:id="rId17"/>
    <p:sldId id="810" r:id="rId18"/>
    <p:sldId id="811" r:id="rId19"/>
    <p:sldId id="805" r:id="rId20"/>
    <p:sldId id="707" r:id="rId21"/>
    <p:sldId id="712" r:id="rId22"/>
    <p:sldId id="715" r:id="rId23"/>
    <p:sldId id="716" r:id="rId24"/>
    <p:sldId id="717" r:id="rId25"/>
    <p:sldId id="713" r:id="rId26"/>
    <p:sldId id="719" r:id="rId27"/>
    <p:sldId id="714" r:id="rId28"/>
    <p:sldId id="720" r:id="rId29"/>
    <p:sldId id="726" r:id="rId30"/>
    <p:sldId id="727" r:id="rId31"/>
    <p:sldId id="728" r:id="rId32"/>
    <p:sldId id="730" r:id="rId33"/>
    <p:sldId id="735" r:id="rId34"/>
    <p:sldId id="736" r:id="rId35"/>
    <p:sldId id="737" r:id="rId36"/>
    <p:sldId id="738" r:id="rId37"/>
    <p:sldId id="741" r:id="rId38"/>
    <p:sldId id="743" r:id="rId39"/>
    <p:sldId id="740" r:id="rId40"/>
    <p:sldId id="745" r:id="rId41"/>
    <p:sldId id="800" r:id="rId42"/>
    <p:sldId id="803" r:id="rId43"/>
    <p:sldId id="721" r:id="rId44"/>
    <p:sldId id="729" r:id="rId45"/>
    <p:sldId id="751" r:id="rId46"/>
    <p:sldId id="752" r:id="rId47"/>
    <p:sldId id="753" r:id="rId48"/>
    <p:sldId id="756" r:id="rId49"/>
    <p:sldId id="754" r:id="rId50"/>
    <p:sldId id="755" r:id="rId51"/>
    <p:sldId id="786" r:id="rId52"/>
    <p:sldId id="757" r:id="rId53"/>
    <p:sldId id="763" r:id="rId54"/>
    <p:sldId id="761" r:id="rId55"/>
    <p:sldId id="764" r:id="rId56"/>
    <p:sldId id="762" r:id="rId57"/>
    <p:sldId id="768" r:id="rId58"/>
    <p:sldId id="769" r:id="rId59"/>
    <p:sldId id="770" r:id="rId60"/>
    <p:sldId id="771" r:id="rId61"/>
    <p:sldId id="795" r:id="rId62"/>
    <p:sldId id="777" r:id="rId63"/>
    <p:sldId id="797" r:id="rId64"/>
    <p:sldId id="798" r:id="rId65"/>
    <p:sldId id="799" r:id="rId66"/>
    <p:sldId id="796" r:id="rId67"/>
    <p:sldId id="776" r:id="rId68"/>
    <p:sldId id="780" r:id="rId69"/>
    <p:sldId id="781" r:id="rId70"/>
    <p:sldId id="788" r:id="rId71"/>
    <p:sldId id="783" r:id="rId72"/>
    <p:sldId id="784" r:id="rId73"/>
    <p:sldId id="789" r:id="rId74"/>
    <p:sldId id="790" r:id="rId75"/>
    <p:sldId id="791" r:id="rId76"/>
    <p:sldId id="792" r:id="rId77"/>
    <p:sldId id="794" r:id="rId78"/>
    <p:sldId id="793" r:id="rId79"/>
    <p:sldId id="812" r:id="rId80"/>
    <p:sldId id="813" r:id="rId81"/>
  </p:sldIdLst>
  <p:sldSz cx="9144000" cy="5143500" type="screen16x9"/>
  <p:notesSz cx="6858000" cy="9144000"/>
  <p:custDataLst>
    <p:tags r:id="rId8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75" autoAdjust="0"/>
    <p:restoredTop sz="95160" autoAdjust="0"/>
  </p:normalViewPr>
  <p:slideViewPr>
    <p:cSldViewPr snapToGrid="0">
      <p:cViewPr>
        <p:scale>
          <a:sx n="90" d="100"/>
          <a:sy n="90" d="100"/>
        </p:scale>
        <p:origin x="1353" y="2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f.usc.edu/~xiangren/NAACL18-KB-full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45634594_Chains_of_Affection_The_Structure_of_Adolescent_Romantic_and_Sexual_Networks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etterhol.me/2018/01/28/zacharys-zachary-karate-club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ornell.edu/home/kleinber/networks-book/networks-book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3.png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9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9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9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www.researchgate.net/publication/200111010_Mining_the_Inner_Structure_of_the_Web_Graph" TargetMode="Externa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ksakalli.github.io/2017/07/17/network-centrality-measures-and-their-visualization.html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mu.edu/joss/content/articles/volume4/KrempelPlumper.html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hu.com/a/248677106_488227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analyticsvidhya.com/wp-content/uploads/2018/03/Graph-Theor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图数据入门、中心度</a:t>
            </a: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Why Graph</a:t>
            </a:r>
          </a:p>
          <a:p>
            <a:r>
              <a:rPr lang="zh-CN" altLang="en-US" dirty="0"/>
              <a:t>为什么使用图模型对数据建模？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图提供了一种观察数据结构特征的视角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图提供了一种理解个体行为的分析工具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dirty="0"/>
              <a:t>图提供了一种解释</a:t>
            </a:r>
            <a:r>
              <a:rPr lang="zh-CN" altLang="en-US" dirty="0">
                <a:solidFill>
                  <a:srgbClr val="AE0627"/>
                </a:solidFill>
              </a:rPr>
              <a:t>信息传播</a:t>
            </a:r>
            <a:r>
              <a:rPr lang="zh-CN" altLang="en-US" dirty="0"/>
              <a:t>的直观方法</a:t>
            </a:r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6" name="Rectangle 4"/>
          <p:cNvSpPr/>
          <p:nvPr/>
        </p:nvSpPr>
        <p:spPr>
          <a:xfrm>
            <a:off x="5939789" y="1162050"/>
            <a:ext cx="2853411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Microsoft YaHei" charset="-122"/>
                <a:ea typeface="Microsoft YaHei" charset="-122"/>
              </a:rPr>
              <a:t>一次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肺结核</a:t>
            </a:r>
            <a:r>
              <a:rPr lang="zh-CN" altLang="en-US" sz="1600" dirty="0">
                <a:latin typeface="Microsoft YaHei" charset="-122"/>
                <a:ea typeface="Microsoft YaHei" charset="-122"/>
              </a:rPr>
              <a:t>爆发的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扩散</a:t>
            </a:r>
            <a:r>
              <a:rPr lang="zh-CN" altLang="en-US" sz="1600" dirty="0">
                <a:latin typeface="Microsoft YaHei" charset="-122"/>
                <a:ea typeface="Microsoft YaHei" charset="-122"/>
              </a:rPr>
              <a:t>过程，与信息传播很类似</a:t>
            </a:r>
            <a:endParaRPr lang="en-US" sz="1600" dirty="0">
              <a:latin typeface="Microsoft YaHei" charset="-122"/>
              <a:ea typeface="Microsoft YaHei" charset="-122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63" y="2054844"/>
            <a:ext cx="3418537" cy="26746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17" y="3271837"/>
            <a:ext cx="413492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4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Why Graph</a:t>
            </a:r>
          </a:p>
          <a:p>
            <a:r>
              <a:rPr lang="zh-CN" altLang="en-US" dirty="0"/>
              <a:t>为什么使用图模型对数据建模？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图提供了一种观察数据结构特征的视角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图提供了一种理解个体行为的分析工具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dirty="0"/>
              <a:t>图提供了一种解释</a:t>
            </a:r>
            <a:r>
              <a:rPr lang="zh-CN" altLang="en-US" dirty="0">
                <a:solidFill>
                  <a:srgbClr val="AE0627"/>
                </a:solidFill>
              </a:rPr>
              <a:t>信息传播</a:t>
            </a:r>
            <a:r>
              <a:rPr lang="zh-CN" altLang="en-US" dirty="0"/>
              <a:t>的直观方法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989" y="2644080"/>
            <a:ext cx="4236721" cy="22613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8799" y="874876"/>
            <a:ext cx="3063813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谣言与辟谣信息</a:t>
            </a:r>
            <a:r>
              <a:rPr lang="zh-CN" altLang="en-US" sz="1600" dirty="0">
                <a:latin typeface="Microsoft YaHei" charset="-122"/>
                <a:ea typeface="Microsoft YaHei" charset="-122"/>
              </a:rPr>
              <a:t>的传播：</a:t>
            </a:r>
            <a:r>
              <a:rPr lang="en-US" altLang="zh-CN" sz="1600" dirty="0">
                <a:latin typeface="Microsoft YaHei" charset="-122"/>
                <a:ea typeface="Microsoft YaHei" charset="-122"/>
              </a:rPr>
              <a:t>http://</a:t>
            </a:r>
            <a:r>
              <a:rPr lang="en-US" altLang="zh-CN" sz="1600" dirty="0" err="1">
                <a:latin typeface="Microsoft YaHei" charset="-122"/>
                <a:ea typeface="Microsoft YaHei" charset="-122"/>
              </a:rPr>
              <a:t>hoaxy.iuni.iu.edu</a:t>
            </a:r>
            <a:r>
              <a:rPr lang="en-US" altLang="zh-CN" sz="1600" dirty="0">
                <a:latin typeface="Microsoft YaHei" charset="-122"/>
                <a:ea typeface="Microsoft YaHei" charset="-122"/>
              </a:rPr>
              <a:t>/</a:t>
            </a:r>
            <a:endParaRPr lang="en-US" sz="1600" dirty="0">
              <a:latin typeface="Microsoft YaHei" charset="-122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460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丰富多彩的</a:t>
            </a:r>
            <a:r>
              <a:rPr lang="zh-CN" altLang="en-US" dirty="0">
                <a:solidFill>
                  <a:srgbClr val="AE0627"/>
                </a:solidFill>
              </a:rPr>
              <a:t>图</a:t>
            </a:r>
            <a:r>
              <a:rPr lang="zh-CN" altLang="en-US" dirty="0"/>
              <a:t>数据</a:t>
            </a:r>
            <a:endParaRPr kumimoji="1" lang="en-US" altLang="zh-CN" dirty="0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20" y="1262280"/>
            <a:ext cx="5942211" cy="330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丰富多彩的</a:t>
            </a:r>
            <a:r>
              <a:rPr lang="zh-CN" altLang="en-US" dirty="0">
                <a:solidFill>
                  <a:srgbClr val="AE0627"/>
                </a:solidFill>
              </a:rPr>
              <a:t>图</a:t>
            </a:r>
            <a:r>
              <a:rPr lang="zh-CN" altLang="en-US" dirty="0"/>
              <a:t>数据</a:t>
            </a:r>
            <a:endParaRPr kumimoji="1" lang="en-US" altLang="zh-CN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39" y="1193664"/>
            <a:ext cx="5472509" cy="33783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E43BEA-0D70-4C22-8012-6DFA283D3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238" y="2395082"/>
            <a:ext cx="1984878" cy="2769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07691" y="4663559"/>
            <a:ext cx="423314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Jure</a:t>
            </a:r>
            <a:r>
              <a:rPr lang="zh-CN" altLang="en-US" dirty="0"/>
              <a:t> </a:t>
            </a:r>
            <a:r>
              <a:rPr lang="en-US" altLang="zh-CN" dirty="0"/>
              <a:t>Leskovec,</a:t>
            </a:r>
            <a:r>
              <a:rPr lang="zh-CN" altLang="en-US" dirty="0"/>
              <a:t> </a:t>
            </a:r>
            <a:r>
              <a:rPr lang="en-US" altLang="zh-CN" dirty="0"/>
              <a:t>CS224W,</a:t>
            </a:r>
            <a:r>
              <a:rPr lang="zh-CN" altLang="en-US" dirty="0"/>
              <a:t> </a:t>
            </a:r>
            <a:r>
              <a:rPr lang="en-US" altLang="zh-CN" dirty="0"/>
              <a:t>Stanford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802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50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知识图谱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00CC"/>
                </a:solidFill>
              </a:rPr>
              <a:t>知识图谱</a:t>
            </a:r>
            <a:r>
              <a:rPr lang="zh-CN" altLang="en-US" dirty="0"/>
              <a:t>：语义关联、机器可读的知识表示技术</a:t>
            </a:r>
            <a:endParaRPr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r="215"/>
          <a:stretch/>
        </p:blipFill>
        <p:spPr bwMode="auto">
          <a:xfrm>
            <a:off x="1686435" y="1839191"/>
            <a:ext cx="4312073" cy="242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5EB3A01-200E-4D8D-B978-8EDDF68290BC}"/>
              </a:ext>
            </a:extLst>
          </p:cNvPr>
          <p:cNvSpPr txBox="1"/>
          <p:nvPr/>
        </p:nvSpPr>
        <p:spPr>
          <a:xfrm>
            <a:off x="6440978" y="2181171"/>
            <a:ext cx="15735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节点</a:t>
            </a:r>
            <a:endParaRPr lang="en-US" altLang="zh-CN" sz="1800" dirty="0"/>
          </a:p>
          <a:p>
            <a:r>
              <a:rPr lang="zh-CN" altLang="en-US" dirty="0"/>
              <a:t>关系</a:t>
            </a:r>
            <a:endParaRPr lang="en-US" altLang="zh-CN" dirty="0"/>
          </a:p>
          <a:p>
            <a:r>
              <a:rPr lang="zh-CN" altLang="en-US" dirty="0"/>
              <a:t>节点的属性</a:t>
            </a:r>
            <a:endParaRPr lang="en-US" altLang="zh-CN" dirty="0"/>
          </a:p>
          <a:p>
            <a:r>
              <a:rPr lang="zh-CN" altLang="en-US" dirty="0"/>
              <a:t>关系的属性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24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知识图谱</a:t>
            </a:r>
            <a:endParaRPr kumimoji="1" lang="en-US" altLang="zh-C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97544" y="3556511"/>
            <a:ext cx="650734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100">
                <a:solidFill>
                  <a:srgbClr val="0000CC"/>
                </a:solidFill>
              </a:rPr>
              <a:t>       </a:t>
            </a:r>
            <a:r>
              <a:rPr lang="en-US" altLang="zh-CN" sz="210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Mona_Lisa</a:t>
            </a:r>
            <a:r>
              <a:rPr lang="zh-CN" altLang="en-US" sz="2100">
                <a:latin typeface="Calibri" charset="0"/>
                <a:ea typeface="Calibri" charset="0"/>
                <a:cs typeface="Calibri" charset="0"/>
              </a:rPr>
              <a:t>              </a:t>
            </a:r>
            <a:r>
              <a:rPr lang="en-US" altLang="zh-CN" sz="210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painted-by</a:t>
            </a:r>
            <a:r>
              <a:rPr lang="zh-CN" altLang="en-US" sz="2100">
                <a:latin typeface="Calibri" charset="0"/>
                <a:ea typeface="Calibri" charset="0"/>
                <a:cs typeface="Calibri" charset="0"/>
              </a:rPr>
              <a:t>     </a:t>
            </a:r>
            <a:r>
              <a:rPr lang="en-US" altLang="zh-CN" sz="210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Leonardo_da_Vinci</a:t>
            </a:r>
            <a:endParaRPr lang="en-US" sz="21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9" r="11402"/>
          <a:stretch/>
        </p:blipFill>
        <p:spPr>
          <a:xfrm>
            <a:off x="5702590" y="866299"/>
            <a:ext cx="2159396" cy="2705400"/>
          </a:xfrm>
          <a:prstGeom prst="rect">
            <a:avLst/>
          </a:prstGeom>
        </p:spPr>
      </p:pic>
      <p:pic>
        <p:nvPicPr>
          <p:cNvPr id="6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70"/>
          <a:stretch/>
        </p:blipFill>
        <p:spPr>
          <a:xfrm>
            <a:off x="2021580" y="866300"/>
            <a:ext cx="2160000" cy="270539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181580" y="1894963"/>
            <a:ext cx="1545345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kumimoji="1" sz="3200" b="1">
                <a:solidFill>
                  <a:schemeClr val="tx1"/>
                </a:solidFill>
                <a:effectLst/>
                <a:latin typeface="Arial"/>
                <a:ea typeface="Arial" charset="0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Arial" charset="0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Arial" charset="0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2100" b="0" kern="0" dirty="0"/>
              <a:t>painted-by</a:t>
            </a:r>
            <a:endParaRPr lang="en-US" sz="2100" b="0" kern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703921" y="4399499"/>
            <a:ext cx="2113992" cy="47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kumimoji="1" sz="3200" b="1">
                <a:solidFill>
                  <a:schemeClr val="tx1"/>
                </a:solidFill>
                <a:effectLst/>
                <a:latin typeface="Arial"/>
                <a:ea typeface="Arial" charset="0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Arial" charset="0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Arial" charset="0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2100" b="0" kern="0" dirty="0"/>
              <a:t>Artist</a:t>
            </a:r>
            <a:endParaRPr lang="en-US" sz="2100" b="0" kern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021580" y="4399500"/>
            <a:ext cx="2113992" cy="47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kumimoji="1" sz="3200" b="1">
                <a:solidFill>
                  <a:schemeClr val="tx1"/>
                </a:solidFill>
                <a:effectLst/>
                <a:latin typeface="Arial"/>
                <a:ea typeface="Arial" charset="0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Arial" charset="0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Arial" charset="0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2100" b="0" kern="0" dirty="0"/>
              <a:t>Painting</a:t>
            </a:r>
            <a:endParaRPr lang="en-US" sz="2100" b="0" kern="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181580" y="4575690"/>
            <a:ext cx="1383961" cy="4709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kumimoji="1" sz="3200" b="1">
                <a:solidFill>
                  <a:schemeClr val="tx1"/>
                </a:solidFill>
                <a:effectLst/>
                <a:latin typeface="Arial"/>
                <a:ea typeface="Arial" charset="0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Arial" charset="0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Arial" charset="0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2400" kern="0" dirty="0"/>
              <a:t>S</a:t>
            </a:r>
            <a:r>
              <a:rPr lang="zh-CN" altLang="en-US" sz="2400" kern="0" dirty="0"/>
              <a:t>  </a:t>
            </a:r>
            <a:r>
              <a:rPr lang="en-US" altLang="zh-CN" sz="2400" kern="0" dirty="0"/>
              <a:t>P</a:t>
            </a:r>
            <a:r>
              <a:rPr lang="zh-CN" altLang="en-US" sz="2400" kern="0" dirty="0"/>
              <a:t>  </a:t>
            </a:r>
            <a:r>
              <a:rPr lang="en-US" altLang="zh-CN" sz="2400" kern="0" dirty="0"/>
              <a:t>O</a:t>
            </a:r>
            <a:endParaRPr lang="en-US" sz="2400" kern="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725292" y="4037441"/>
            <a:ext cx="2113992" cy="47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kumimoji="1" sz="3200" b="1">
                <a:solidFill>
                  <a:schemeClr val="tx1"/>
                </a:solidFill>
                <a:effectLst/>
                <a:latin typeface="Arial"/>
                <a:ea typeface="Arial" charset="0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Arial" charset="0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Arial" charset="0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2100" b="0" kern="0" dirty="0" err="1">
                <a:solidFill>
                  <a:srgbClr val="FF0000"/>
                </a:solidFill>
              </a:rPr>
              <a:t>IsA</a:t>
            </a:r>
            <a:endParaRPr lang="en-US" sz="2100" b="0" kern="0" dirty="0">
              <a:solidFill>
                <a:srgbClr val="FF000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959104" y="4037713"/>
            <a:ext cx="2113992" cy="47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16531" indent="-316531" algn="l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kumimoji="1" sz="3200" b="1">
                <a:solidFill>
                  <a:schemeClr val="tx1"/>
                </a:solidFill>
                <a:effectLst/>
                <a:latin typeface="Arial"/>
                <a:ea typeface="Arial" charset="0"/>
                <a:cs typeface="Arial"/>
              </a:defRPr>
            </a:lvl1pPr>
            <a:lvl2pPr marL="685817" indent="-26377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effectLst/>
                <a:latin typeface="Arial"/>
                <a:ea typeface="Arial" charset="0"/>
                <a:cs typeface="Arial"/>
              </a:defRPr>
            </a:lvl2pPr>
            <a:lvl3pPr marL="1055103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effectLst/>
                <a:latin typeface="Arial"/>
                <a:ea typeface="Arial" charset="0"/>
                <a:cs typeface="Arial"/>
              </a:defRPr>
            </a:lvl3pPr>
            <a:lvl4pPr marL="1477145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99186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321227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69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310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351" indent="-21102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6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2100" b="0" kern="0" dirty="0" err="1">
                <a:solidFill>
                  <a:srgbClr val="FF0000"/>
                </a:solidFill>
              </a:rPr>
              <a:t>IsA</a:t>
            </a:r>
            <a:endParaRPr lang="en-US" sz="2100" b="0" kern="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6"/>
          <p:cNvCxnSpPr/>
          <p:nvPr/>
        </p:nvCxnSpPr>
        <p:spPr bwMode="auto">
          <a:xfrm>
            <a:off x="4902431" y="4017761"/>
            <a:ext cx="0" cy="269839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Curved Connector 17"/>
          <p:cNvCxnSpPr/>
          <p:nvPr/>
        </p:nvCxnSpPr>
        <p:spPr bwMode="auto">
          <a:xfrm>
            <a:off x="3309254" y="4152680"/>
            <a:ext cx="1512168" cy="175609"/>
          </a:xfrm>
          <a:prstGeom prst="curvedConnector3">
            <a:avLst>
              <a:gd name="adj1" fmla="val 51296"/>
            </a:avLst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urved Connector 18"/>
          <p:cNvCxnSpPr/>
          <p:nvPr/>
        </p:nvCxnSpPr>
        <p:spPr bwMode="auto">
          <a:xfrm rot="10800000" flipV="1">
            <a:off x="4992403" y="4204583"/>
            <a:ext cx="1420373" cy="149176"/>
          </a:xfrm>
          <a:prstGeom prst="curvedConnector3">
            <a:avLst>
              <a:gd name="adj1" fmla="val 48620"/>
            </a:avLst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2324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知识图谱的应用</a:t>
            </a:r>
            <a:endParaRPr lang="en-US" altLang="zh-CN" dirty="0"/>
          </a:p>
          <a:p>
            <a:pPr lvl="1"/>
            <a:r>
              <a:rPr lang="zh-CN" altLang="en-US" dirty="0"/>
              <a:t>为</a:t>
            </a:r>
            <a:r>
              <a:rPr lang="en-US" altLang="zh-CN" dirty="0"/>
              <a:t>AI</a:t>
            </a:r>
            <a:r>
              <a:rPr lang="zh-CN" altLang="en-US" dirty="0"/>
              <a:t>系统提供领域知识</a:t>
            </a:r>
          </a:p>
        </p:txBody>
      </p:sp>
      <p:pic>
        <p:nvPicPr>
          <p:cNvPr id="4" name="tjg">
            <a:hlinkClick r:id="" action="ppaction://media"/>
            <a:extLst>
              <a:ext uri="{FF2B5EF4-FFF2-40B4-BE49-F238E27FC236}">
                <a16:creationId xmlns:a16="http://schemas.microsoft.com/office/drawing/2014/main" id="{016AC985-B735-4F19-A0F2-DADABE9B2F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2646" y="1654423"/>
            <a:ext cx="4422286" cy="248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3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知识图谱的应用</a:t>
            </a:r>
            <a:endParaRPr lang="en-US" altLang="zh-CN" dirty="0"/>
          </a:p>
          <a:p>
            <a:pPr lvl="1"/>
            <a:r>
              <a:rPr lang="zh-CN" altLang="en-US" dirty="0"/>
              <a:t>问答系统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4BFCD5-2307-49DA-91B8-E1F8C72F71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892" y="1597380"/>
            <a:ext cx="4290867" cy="253326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30E14B2-EF3C-4AFA-B351-BD3CA7171366}"/>
              </a:ext>
            </a:extLst>
          </p:cNvPr>
          <p:cNvSpPr/>
          <p:nvPr/>
        </p:nvSpPr>
        <p:spPr>
          <a:xfrm>
            <a:off x="2279092" y="4601095"/>
            <a:ext cx="4295535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hlinkClick r:id="rId3"/>
              </a:rPr>
              <a:t>http://www-bcf.usc.edu/~xiangren/NAACL18-KB-full.pdf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23582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89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图数据入门、中心度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328915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图数据处理概述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图论的基本概念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图数据处理模块的内容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中心性）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中心度计算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实例分析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5"/>
          <a:stretch/>
        </p:blipFill>
        <p:spPr>
          <a:xfrm>
            <a:off x="0" y="0"/>
            <a:ext cx="3779911" cy="262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图论的基本概念</a:t>
            </a:r>
            <a:endParaRPr kumimoji="1" lang="en-US" altLang="zh-CN" dirty="0"/>
          </a:p>
          <a:p>
            <a:r>
              <a:rPr lang="zh-CN" altLang="en-US" dirty="0"/>
              <a:t>图的形式化定义</a:t>
            </a:r>
            <a:endParaRPr kumimoji="1" lang="en-US" altLang="zh-CN" dirty="0"/>
          </a:p>
        </p:txBody>
      </p:sp>
      <p:sp>
        <p:nvSpPr>
          <p:cNvPr id="6" name="Oval 28"/>
          <p:cNvSpPr/>
          <p:nvPr/>
        </p:nvSpPr>
        <p:spPr>
          <a:xfrm>
            <a:off x="2787248" y="1951391"/>
            <a:ext cx="493160" cy="493160"/>
          </a:xfrm>
          <a:prstGeom prst="ellipse">
            <a:avLst/>
          </a:prstGeom>
          <a:solidFill>
            <a:srgbClr val="AE0627"/>
          </a:solidFill>
          <a:ln>
            <a:solidFill>
              <a:srgbClr val="AE062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29"/>
          <p:cNvSpPr/>
          <p:nvPr/>
        </p:nvSpPr>
        <p:spPr>
          <a:xfrm>
            <a:off x="1963603" y="2956546"/>
            <a:ext cx="493160" cy="493160"/>
          </a:xfrm>
          <a:prstGeom prst="ellipse">
            <a:avLst/>
          </a:prstGeom>
          <a:solidFill>
            <a:srgbClr val="AE0627"/>
          </a:solidFill>
          <a:ln>
            <a:solidFill>
              <a:srgbClr val="AE062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30"/>
          <p:cNvSpPr/>
          <p:nvPr/>
        </p:nvSpPr>
        <p:spPr>
          <a:xfrm>
            <a:off x="3461917" y="4331570"/>
            <a:ext cx="493160" cy="493160"/>
          </a:xfrm>
          <a:prstGeom prst="ellipse">
            <a:avLst/>
          </a:prstGeom>
          <a:solidFill>
            <a:srgbClr val="AE0627"/>
          </a:solidFill>
          <a:ln>
            <a:solidFill>
              <a:srgbClr val="AE062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31"/>
          <p:cNvSpPr/>
          <p:nvPr/>
        </p:nvSpPr>
        <p:spPr>
          <a:xfrm>
            <a:off x="4047544" y="3203126"/>
            <a:ext cx="493160" cy="493160"/>
          </a:xfrm>
          <a:prstGeom prst="ellipse">
            <a:avLst/>
          </a:prstGeom>
          <a:solidFill>
            <a:srgbClr val="AE0627"/>
          </a:solidFill>
          <a:ln>
            <a:solidFill>
              <a:srgbClr val="AE062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32"/>
          <p:cNvSpPr/>
          <p:nvPr/>
        </p:nvSpPr>
        <p:spPr>
          <a:xfrm>
            <a:off x="5453391" y="2709966"/>
            <a:ext cx="493160" cy="493160"/>
          </a:xfrm>
          <a:prstGeom prst="ellipse">
            <a:avLst/>
          </a:prstGeom>
          <a:solidFill>
            <a:srgbClr val="AE0627"/>
          </a:solidFill>
          <a:ln>
            <a:solidFill>
              <a:srgbClr val="AE062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33"/>
          <p:cNvSpPr/>
          <p:nvPr/>
        </p:nvSpPr>
        <p:spPr>
          <a:xfrm>
            <a:off x="5946551" y="4331570"/>
            <a:ext cx="493160" cy="493160"/>
          </a:xfrm>
          <a:prstGeom prst="ellipse">
            <a:avLst/>
          </a:prstGeom>
          <a:solidFill>
            <a:srgbClr val="AE0627"/>
          </a:solidFill>
          <a:ln>
            <a:solidFill>
              <a:srgbClr val="AE062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34"/>
          <p:cNvSpPr/>
          <p:nvPr/>
        </p:nvSpPr>
        <p:spPr>
          <a:xfrm>
            <a:off x="7664048" y="3449706"/>
            <a:ext cx="493160" cy="493160"/>
          </a:xfrm>
          <a:prstGeom prst="ellipse">
            <a:avLst/>
          </a:prstGeom>
          <a:solidFill>
            <a:srgbClr val="AE0627"/>
          </a:solidFill>
          <a:ln>
            <a:solidFill>
              <a:srgbClr val="AE062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35"/>
          <p:cNvSpPr/>
          <p:nvPr/>
        </p:nvSpPr>
        <p:spPr>
          <a:xfrm>
            <a:off x="6944857" y="2197971"/>
            <a:ext cx="493160" cy="493160"/>
          </a:xfrm>
          <a:prstGeom prst="ellipse">
            <a:avLst/>
          </a:prstGeom>
          <a:solidFill>
            <a:srgbClr val="AE0627"/>
          </a:solidFill>
          <a:ln>
            <a:solidFill>
              <a:srgbClr val="AE062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36"/>
          <p:cNvSpPr/>
          <p:nvPr/>
        </p:nvSpPr>
        <p:spPr>
          <a:xfrm>
            <a:off x="4866052" y="1458231"/>
            <a:ext cx="493160" cy="493160"/>
          </a:xfrm>
          <a:prstGeom prst="ellipse">
            <a:avLst/>
          </a:prstGeom>
          <a:solidFill>
            <a:srgbClr val="AE0627"/>
          </a:solidFill>
          <a:ln>
            <a:solidFill>
              <a:srgbClr val="AE062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37"/>
          <p:cNvCxnSpPr>
            <a:stCxn id="9" idx="7"/>
            <a:endCxn id="8" idx="3"/>
          </p:cNvCxnSpPr>
          <p:nvPr/>
        </p:nvCxnSpPr>
        <p:spPr>
          <a:xfrm flipV="1">
            <a:off x="2384541" y="2372329"/>
            <a:ext cx="474929" cy="656439"/>
          </a:xfrm>
          <a:prstGeom prst="line">
            <a:avLst/>
          </a:prstGeom>
          <a:ln w="57150">
            <a:solidFill>
              <a:srgbClr val="AE0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8"/>
          <p:cNvCxnSpPr>
            <a:stCxn id="9" idx="6"/>
            <a:endCxn id="16" idx="3"/>
          </p:cNvCxnSpPr>
          <p:nvPr/>
        </p:nvCxnSpPr>
        <p:spPr>
          <a:xfrm flipV="1">
            <a:off x="2456763" y="1879169"/>
            <a:ext cx="2481511" cy="1323957"/>
          </a:xfrm>
          <a:prstGeom prst="line">
            <a:avLst/>
          </a:prstGeom>
          <a:ln w="57150">
            <a:solidFill>
              <a:srgbClr val="AE0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9"/>
          <p:cNvCxnSpPr>
            <a:stCxn id="8" idx="5"/>
            <a:endCxn id="11" idx="1"/>
          </p:cNvCxnSpPr>
          <p:nvPr/>
        </p:nvCxnSpPr>
        <p:spPr>
          <a:xfrm>
            <a:off x="3208186" y="2372329"/>
            <a:ext cx="911580" cy="903019"/>
          </a:xfrm>
          <a:prstGeom prst="line">
            <a:avLst/>
          </a:prstGeom>
          <a:ln w="57150">
            <a:solidFill>
              <a:srgbClr val="AE0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40"/>
          <p:cNvCxnSpPr>
            <a:stCxn id="9" idx="5"/>
            <a:endCxn id="11" idx="2"/>
          </p:cNvCxnSpPr>
          <p:nvPr/>
        </p:nvCxnSpPr>
        <p:spPr>
          <a:xfrm>
            <a:off x="2384541" y="3377484"/>
            <a:ext cx="1663003" cy="72222"/>
          </a:xfrm>
          <a:prstGeom prst="line">
            <a:avLst/>
          </a:prstGeom>
          <a:ln w="57150">
            <a:solidFill>
              <a:srgbClr val="AE0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41"/>
          <p:cNvCxnSpPr>
            <a:stCxn id="9" idx="4"/>
            <a:endCxn id="10" idx="2"/>
          </p:cNvCxnSpPr>
          <p:nvPr/>
        </p:nvCxnSpPr>
        <p:spPr>
          <a:xfrm>
            <a:off x="2210183" y="3449706"/>
            <a:ext cx="1251734" cy="1128444"/>
          </a:xfrm>
          <a:prstGeom prst="line">
            <a:avLst/>
          </a:prstGeom>
          <a:ln w="57150">
            <a:solidFill>
              <a:srgbClr val="AE0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42"/>
          <p:cNvCxnSpPr>
            <a:stCxn id="11" idx="4"/>
            <a:endCxn id="10" idx="7"/>
          </p:cNvCxnSpPr>
          <p:nvPr/>
        </p:nvCxnSpPr>
        <p:spPr>
          <a:xfrm flipH="1">
            <a:off x="3882855" y="3696286"/>
            <a:ext cx="411269" cy="707506"/>
          </a:xfrm>
          <a:prstGeom prst="line">
            <a:avLst/>
          </a:prstGeom>
          <a:ln w="57150">
            <a:solidFill>
              <a:srgbClr val="AE0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43"/>
          <p:cNvCxnSpPr>
            <a:stCxn id="13" idx="2"/>
            <a:endCxn id="10" idx="6"/>
          </p:cNvCxnSpPr>
          <p:nvPr/>
        </p:nvCxnSpPr>
        <p:spPr>
          <a:xfrm flipH="1">
            <a:off x="3955077" y="4578150"/>
            <a:ext cx="1991474" cy="0"/>
          </a:xfrm>
          <a:prstGeom prst="line">
            <a:avLst/>
          </a:prstGeom>
          <a:ln w="57150">
            <a:solidFill>
              <a:srgbClr val="AE0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44"/>
          <p:cNvCxnSpPr>
            <a:stCxn id="12" idx="2"/>
            <a:endCxn id="11" idx="6"/>
          </p:cNvCxnSpPr>
          <p:nvPr/>
        </p:nvCxnSpPr>
        <p:spPr>
          <a:xfrm flipH="1">
            <a:off x="4540704" y="2956546"/>
            <a:ext cx="912687" cy="493160"/>
          </a:xfrm>
          <a:prstGeom prst="line">
            <a:avLst/>
          </a:prstGeom>
          <a:ln w="57150">
            <a:solidFill>
              <a:srgbClr val="AE0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45"/>
          <p:cNvCxnSpPr>
            <a:stCxn id="16" idx="4"/>
            <a:endCxn id="11" idx="0"/>
          </p:cNvCxnSpPr>
          <p:nvPr/>
        </p:nvCxnSpPr>
        <p:spPr>
          <a:xfrm flipH="1">
            <a:off x="4294124" y="1951391"/>
            <a:ext cx="818508" cy="1251735"/>
          </a:xfrm>
          <a:prstGeom prst="line">
            <a:avLst/>
          </a:prstGeom>
          <a:ln w="57150">
            <a:solidFill>
              <a:srgbClr val="AE0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6"/>
          <p:cNvCxnSpPr>
            <a:stCxn id="15" idx="2"/>
            <a:endCxn id="12" idx="7"/>
          </p:cNvCxnSpPr>
          <p:nvPr/>
        </p:nvCxnSpPr>
        <p:spPr>
          <a:xfrm flipH="1">
            <a:off x="5874329" y="2444551"/>
            <a:ext cx="1070528" cy="337637"/>
          </a:xfrm>
          <a:prstGeom prst="line">
            <a:avLst/>
          </a:prstGeom>
          <a:ln w="57150">
            <a:solidFill>
              <a:srgbClr val="AE0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7"/>
          <p:cNvCxnSpPr>
            <a:stCxn id="15" idx="5"/>
            <a:endCxn id="14" idx="0"/>
          </p:cNvCxnSpPr>
          <p:nvPr/>
        </p:nvCxnSpPr>
        <p:spPr>
          <a:xfrm>
            <a:off x="7365795" y="2618909"/>
            <a:ext cx="544833" cy="830797"/>
          </a:xfrm>
          <a:prstGeom prst="line">
            <a:avLst/>
          </a:prstGeom>
          <a:ln w="57150">
            <a:solidFill>
              <a:srgbClr val="AE0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8"/>
          <p:cNvCxnSpPr>
            <a:stCxn id="13" idx="6"/>
            <a:endCxn id="14" idx="3"/>
          </p:cNvCxnSpPr>
          <p:nvPr/>
        </p:nvCxnSpPr>
        <p:spPr>
          <a:xfrm flipV="1">
            <a:off x="6439711" y="3870644"/>
            <a:ext cx="1296559" cy="707506"/>
          </a:xfrm>
          <a:prstGeom prst="line">
            <a:avLst/>
          </a:prstGeom>
          <a:ln w="57150">
            <a:solidFill>
              <a:srgbClr val="AE0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9"/>
          <p:cNvCxnSpPr>
            <a:stCxn id="12" idx="5"/>
            <a:endCxn id="14" idx="2"/>
          </p:cNvCxnSpPr>
          <p:nvPr/>
        </p:nvCxnSpPr>
        <p:spPr>
          <a:xfrm>
            <a:off x="5874329" y="3130904"/>
            <a:ext cx="1789719" cy="565382"/>
          </a:xfrm>
          <a:prstGeom prst="line">
            <a:avLst/>
          </a:prstGeom>
          <a:ln w="57150">
            <a:solidFill>
              <a:srgbClr val="AE0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50"/>
          <p:cNvCxnSpPr>
            <a:stCxn id="12" idx="4"/>
            <a:endCxn id="13" idx="0"/>
          </p:cNvCxnSpPr>
          <p:nvPr/>
        </p:nvCxnSpPr>
        <p:spPr>
          <a:xfrm>
            <a:off x="5699971" y="3203126"/>
            <a:ext cx="493160" cy="1128444"/>
          </a:xfrm>
          <a:prstGeom prst="line">
            <a:avLst/>
          </a:prstGeom>
          <a:ln w="57150">
            <a:solidFill>
              <a:srgbClr val="AE0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1"/>
          <p:cNvSpPr txBox="1"/>
          <p:nvPr/>
        </p:nvSpPr>
        <p:spPr>
          <a:xfrm>
            <a:off x="5376332" y="163986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节点（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Node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TextBox 52"/>
          <p:cNvSpPr txBox="1"/>
          <p:nvPr/>
        </p:nvSpPr>
        <p:spPr>
          <a:xfrm>
            <a:off x="7753428" y="2614203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边（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Edge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53"/>
              <p:cNvSpPr txBox="1"/>
              <p:nvPr/>
            </p:nvSpPr>
            <p:spPr>
              <a:xfrm>
                <a:off x="2735578" y="1124153"/>
                <a:ext cx="19384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charset="0"/>
                        </a:rPr>
                        <m:t>𝐺</m:t>
                      </m:r>
                      <m:r>
                        <a:rPr lang="en-US" altLang="zh-CN" sz="3200" b="0" i="1" smtClean="0">
                          <a:latin typeface="Cambria Math" charset="0"/>
                        </a:rPr>
                        <m:t>=(</m:t>
                      </m:r>
                      <m:r>
                        <a:rPr lang="en-US" altLang="zh-CN" sz="3200" b="0" i="1" smtClean="0">
                          <a:latin typeface="Cambria Math" charset="0"/>
                        </a:rPr>
                        <m:t>𝑉</m:t>
                      </m:r>
                      <m:r>
                        <a:rPr lang="en-US" altLang="zh-CN" sz="3200" b="0" i="1" smtClean="0">
                          <a:latin typeface="Cambria Math" charset="0"/>
                        </a:rPr>
                        <m:t>,</m:t>
                      </m:r>
                      <m:r>
                        <a:rPr lang="en-US" altLang="zh-CN" sz="3200" b="0" i="1" smtClean="0">
                          <a:latin typeface="Cambria Math" charset="0"/>
                        </a:rPr>
                        <m:t>𝐸</m:t>
                      </m:r>
                      <m:r>
                        <a:rPr lang="en-US" altLang="zh-CN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578" y="1124153"/>
                <a:ext cx="1938479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04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图论的基本概念：</a:t>
            </a:r>
            <a:r>
              <a:rPr lang="zh-CN" altLang="en-US" dirty="0"/>
              <a:t>图的表示</a:t>
            </a:r>
            <a:endParaRPr lang="en-US" altLang="zh-CN" dirty="0"/>
          </a:p>
          <a:p>
            <a:r>
              <a:rPr lang="zh-CN" altLang="zh-CN" dirty="0"/>
              <a:t>可以使用三种方式进行表示</a:t>
            </a:r>
            <a:r>
              <a:rPr lang="en-US" altLang="zh-CN" dirty="0"/>
              <a:t>(Representation)</a:t>
            </a:r>
            <a:r>
              <a:rPr lang="zh-CN" altLang="en-US" dirty="0"/>
              <a:t>，</a:t>
            </a:r>
            <a:r>
              <a:rPr lang="zh-CN" altLang="zh-CN" dirty="0"/>
              <a:t>分别是</a:t>
            </a:r>
            <a:endParaRPr lang="en-US" altLang="zh-CN" dirty="0"/>
          </a:p>
          <a:p>
            <a:pPr lvl="1"/>
            <a:r>
              <a:rPr lang="zh-CN" altLang="zh-CN" dirty="0"/>
              <a:t>邻接矩阵</a:t>
            </a:r>
            <a:r>
              <a:rPr lang="en-US" altLang="zh-CN" dirty="0"/>
              <a:t>(Adjacency Matrix)</a:t>
            </a:r>
          </a:p>
          <a:p>
            <a:pPr lvl="1"/>
            <a:r>
              <a:rPr lang="zh-CN" altLang="zh-CN" dirty="0"/>
              <a:t>边列表</a:t>
            </a:r>
            <a:r>
              <a:rPr lang="en-US" altLang="zh-CN" dirty="0"/>
              <a:t>(Edge List)</a:t>
            </a:r>
          </a:p>
          <a:p>
            <a:pPr lvl="1"/>
            <a:r>
              <a:rPr lang="zh-CN" altLang="zh-CN" dirty="0"/>
              <a:t>邻接关系列表</a:t>
            </a:r>
            <a:r>
              <a:rPr lang="en-US" altLang="zh-CN" dirty="0"/>
              <a:t>(Adjacency List)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4A1471-CBBB-48EF-BB76-394ACC8B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114" y="2321197"/>
            <a:ext cx="2347913" cy="182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1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图论的基本概念：</a:t>
            </a:r>
            <a:r>
              <a:rPr lang="zh-CN" altLang="en-US" dirty="0"/>
              <a:t>图的表示</a:t>
            </a:r>
            <a:endParaRPr lang="en-US" altLang="zh-CN" dirty="0"/>
          </a:p>
          <a:p>
            <a:r>
              <a:rPr lang="zh-CN" altLang="zh-CN" dirty="0"/>
              <a:t>可以使用三种方式进行表示</a:t>
            </a:r>
            <a:r>
              <a:rPr lang="en-US" altLang="zh-CN" dirty="0"/>
              <a:t>(Representation)</a:t>
            </a:r>
            <a:r>
              <a:rPr lang="zh-CN" altLang="zh-CN" dirty="0"/>
              <a:t>分别是</a:t>
            </a:r>
            <a:endParaRPr lang="en-US" altLang="zh-CN" dirty="0"/>
          </a:p>
          <a:p>
            <a:pPr lvl="1"/>
            <a:r>
              <a:rPr lang="zh-CN" altLang="zh-CN" dirty="0"/>
              <a:t>邻接矩阵</a:t>
            </a:r>
            <a:r>
              <a:rPr lang="en-US" altLang="zh-CN" dirty="0"/>
              <a:t>(Adjacency Matrix)</a:t>
            </a:r>
          </a:p>
          <a:p>
            <a:pPr lvl="1"/>
            <a:r>
              <a:rPr lang="zh-CN" altLang="zh-CN" dirty="0"/>
              <a:t>边列表</a:t>
            </a:r>
            <a:r>
              <a:rPr lang="en-US" altLang="zh-CN" dirty="0"/>
              <a:t>(Edge List)</a:t>
            </a:r>
          </a:p>
          <a:p>
            <a:pPr lvl="1"/>
            <a:r>
              <a:rPr lang="zh-CN" altLang="zh-CN" dirty="0"/>
              <a:t>邻接关系列表</a:t>
            </a:r>
            <a:r>
              <a:rPr lang="en-US" altLang="zh-CN" dirty="0"/>
              <a:t>(Adjacency List)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4A1471-CBBB-48EF-BB76-394ACC8B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534" y="2934425"/>
            <a:ext cx="2347913" cy="1821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ECF3B8-005A-45DD-AD31-517BA9465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801" y="3002789"/>
            <a:ext cx="2268950" cy="141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8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图论的基本概念：</a:t>
            </a:r>
            <a:r>
              <a:rPr lang="zh-CN" altLang="en-US" dirty="0"/>
              <a:t>图的表示</a:t>
            </a:r>
            <a:endParaRPr lang="en-US" altLang="zh-CN" dirty="0"/>
          </a:p>
          <a:p>
            <a:r>
              <a:rPr lang="zh-CN" altLang="zh-CN" dirty="0"/>
              <a:t>可以使用三种方式进行表示</a:t>
            </a:r>
            <a:r>
              <a:rPr lang="en-US" altLang="zh-CN" dirty="0"/>
              <a:t>(Representation)</a:t>
            </a:r>
            <a:r>
              <a:rPr lang="zh-CN" altLang="zh-CN" dirty="0"/>
              <a:t>分别是</a:t>
            </a:r>
            <a:endParaRPr lang="en-US" altLang="zh-CN" dirty="0"/>
          </a:p>
          <a:p>
            <a:pPr lvl="1"/>
            <a:r>
              <a:rPr lang="zh-CN" altLang="zh-CN" dirty="0"/>
              <a:t>邻接矩阵</a:t>
            </a:r>
            <a:r>
              <a:rPr lang="en-US" altLang="zh-CN" dirty="0"/>
              <a:t>(Adjacency Matrix)</a:t>
            </a:r>
          </a:p>
          <a:p>
            <a:pPr lvl="1"/>
            <a:r>
              <a:rPr lang="zh-CN" altLang="zh-CN" dirty="0"/>
              <a:t>边列表</a:t>
            </a:r>
            <a:r>
              <a:rPr lang="en-US" altLang="zh-CN" dirty="0"/>
              <a:t>(Edge List)</a:t>
            </a:r>
          </a:p>
          <a:p>
            <a:pPr lvl="1"/>
            <a:r>
              <a:rPr lang="zh-CN" altLang="zh-CN" dirty="0"/>
              <a:t>邻接关系列表</a:t>
            </a:r>
            <a:r>
              <a:rPr lang="en-US" altLang="zh-CN" dirty="0"/>
              <a:t>(Adjacency List)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4A1471-CBBB-48EF-BB76-394ACC8B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534" y="2934425"/>
            <a:ext cx="2347913" cy="18217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1AD542-A05A-4C9E-B4DE-295F08A28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524" y="3014219"/>
            <a:ext cx="1412172" cy="14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6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图论的基本概念：</a:t>
            </a:r>
            <a:r>
              <a:rPr lang="zh-CN" altLang="en-US" dirty="0"/>
              <a:t>图的表示</a:t>
            </a:r>
            <a:endParaRPr lang="en-US" altLang="zh-CN" dirty="0"/>
          </a:p>
          <a:p>
            <a:r>
              <a:rPr lang="zh-CN" altLang="zh-CN" dirty="0"/>
              <a:t>可以使用三种方式进行表示</a:t>
            </a:r>
            <a:r>
              <a:rPr lang="en-US" altLang="zh-CN" dirty="0"/>
              <a:t>(Representation)</a:t>
            </a:r>
            <a:r>
              <a:rPr lang="zh-CN" altLang="zh-CN" dirty="0"/>
              <a:t>分别是</a:t>
            </a:r>
            <a:endParaRPr lang="en-US" altLang="zh-CN" dirty="0"/>
          </a:p>
          <a:p>
            <a:pPr lvl="1"/>
            <a:r>
              <a:rPr lang="zh-CN" altLang="zh-CN" dirty="0"/>
              <a:t>邻接矩阵</a:t>
            </a:r>
            <a:r>
              <a:rPr lang="en-US" altLang="zh-CN" dirty="0"/>
              <a:t>(Adjacency Matrix)</a:t>
            </a:r>
          </a:p>
          <a:p>
            <a:pPr lvl="1"/>
            <a:r>
              <a:rPr lang="zh-CN" altLang="zh-CN" dirty="0"/>
              <a:t>边列表</a:t>
            </a:r>
            <a:r>
              <a:rPr lang="en-US" altLang="zh-CN" dirty="0"/>
              <a:t>(Edge List)</a:t>
            </a:r>
          </a:p>
          <a:p>
            <a:pPr lvl="1"/>
            <a:r>
              <a:rPr lang="zh-CN" altLang="zh-CN" dirty="0"/>
              <a:t>邻接关系列表</a:t>
            </a:r>
            <a:r>
              <a:rPr lang="en-US" altLang="zh-CN" dirty="0"/>
              <a:t>(Adjacency List)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4A1471-CBBB-48EF-BB76-394ACC8B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534" y="2934425"/>
            <a:ext cx="2347913" cy="18217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BF3A3E-31BF-458A-BDE2-1D1E1EC09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224" y="3036714"/>
            <a:ext cx="2212708" cy="161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3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图论的基本概念：图的表示</a:t>
            </a:r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4572000" y="935035"/>
            <a:ext cx="3842658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练习：请写出下图的邻接矩阵、边列表与邻接关系列表（</a:t>
            </a:r>
            <a:r>
              <a:rPr lang="zh-CN" altLang="en-US" sz="1600" dirty="0">
                <a:solidFill>
                  <a:srgbClr val="C00000"/>
                </a:solidFill>
              </a:rPr>
              <a:t>写出邻接矩阵的一行</a:t>
            </a:r>
            <a:r>
              <a:rPr lang="zh-CN" altLang="en-US" sz="1600" dirty="0"/>
              <a:t>）</a:t>
            </a:r>
            <a:endParaRPr kumimoji="1" lang="en-US" altLang="zh-CN" sz="1600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93" y="1676401"/>
            <a:ext cx="6115838" cy="21868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95459" y="4433223"/>
            <a:ext cx="2290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Microsoft YaHei" charset="-122"/>
                <a:ea typeface="Microsoft YaHei" charset="-122"/>
              </a:rPr>
              <a:t>1970</a:t>
            </a:r>
            <a:r>
              <a:rPr lang="zh-CN" altLang="en-US" dirty="0">
                <a:latin typeface="Microsoft YaHei" charset="-122"/>
                <a:ea typeface="Microsoft YaHei" charset="-122"/>
              </a:rPr>
              <a:t>年代的</a:t>
            </a:r>
            <a:r>
              <a:rPr lang="en-US" altLang="zh-CN" dirty="0">
                <a:latin typeface="Microsoft YaHei" charset="-122"/>
                <a:ea typeface="Microsoft YaHei" charset="-122"/>
              </a:rPr>
              <a:t>Internet</a:t>
            </a:r>
            <a:endParaRPr lang="en-US" altLang="ja-JP" dirty="0">
              <a:latin typeface="Microsoft YaHei" charset="-122"/>
              <a:ea typeface="Microsoft YaHei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424503"/>
              </p:ext>
            </p:extLst>
          </p:nvPr>
        </p:nvGraphicFramePr>
        <p:xfrm>
          <a:off x="457208" y="4019867"/>
          <a:ext cx="8229592" cy="42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828">
                  <a:extLst>
                    <a:ext uri="{9D8B030D-6E8A-4147-A177-3AD203B41FA5}">
                      <a16:colId xmlns:a16="http://schemas.microsoft.com/office/drawing/2014/main" val="165598301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3431819304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1182599707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3971214519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1895149258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541339929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1625261370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2322368413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3186800490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3238309169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4233017894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269239697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1250343711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721276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UCSB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SRI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UCLA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STAN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UTAH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SDC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RAND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MIT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BBN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LINC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HARV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CASE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CARN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4603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SDC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554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828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图论的基本概念：图的表示</a:t>
            </a:r>
            <a:endParaRPr kumimoji="1" lang="en-US" altLang="zh-CN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93" y="1676401"/>
            <a:ext cx="6115838" cy="21868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95459" y="4433223"/>
            <a:ext cx="2290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Microsoft YaHei" charset="-122"/>
                <a:ea typeface="Microsoft YaHei" charset="-122"/>
              </a:rPr>
              <a:t>1970</a:t>
            </a:r>
            <a:r>
              <a:rPr lang="zh-CN" altLang="en-US" dirty="0">
                <a:latin typeface="Microsoft YaHei" charset="-122"/>
                <a:ea typeface="Microsoft YaHei" charset="-122"/>
              </a:rPr>
              <a:t>年代的</a:t>
            </a:r>
            <a:r>
              <a:rPr lang="en-US" altLang="zh-CN" dirty="0">
                <a:latin typeface="Microsoft YaHei" charset="-122"/>
                <a:ea typeface="Microsoft YaHei" charset="-122"/>
              </a:rPr>
              <a:t>Internet</a:t>
            </a:r>
            <a:endParaRPr lang="en-US" altLang="ja-JP" dirty="0">
              <a:latin typeface="Microsoft YaHei" charset="-122"/>
              <a:ea typeface="Microsoft YaHei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57208" y="4019867"/>
          <a:ext cx="8229592" cy="42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828">
                  <a:extLst>
                    <a:ext uri="{9D8B030D-6E8A-4147-A177-3AD203B41FA5}">
                      <a16:colId xmlns:a16="http://schemas.microsoft.com/office/drawing/2014/main" val="165598301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3431819304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1182599707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3971214519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1895149258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541339929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1625261370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2322368413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3186800490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3238309169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4233017894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269239697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1250343711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721276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UCSB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SRI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UCLA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STAN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UTAH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SDC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RAND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MIT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BBN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LINC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HARV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CASE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CARN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4603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SDC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1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1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554563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AB029E22-7738-43E4-8C67-0CF22DD13D64}"/>
              </a:ext>
            </a:extLst>
          </p:cNvPr>
          <p:cNvSpPr/>
          <p:nvPr/>
        </p:nvSpPr>
        <p:spPr>
          <a:xfrm>
            <a:off x="4572000" y="935035"/>
            <a:ext cx="3842658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练习：请写出下图的邻接矩阵、边列表与邻接关系列表（写出邻接矩阵的一行）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5930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图论的基本概念</a:t>
            </a:r>
            <a:endParaRPr kumimoji="1" lang="en-US" altLang="zh-CN" dirty="0"/>
          </a:p>
          <a:p>
            <a:r>
              <a:rPr lang="zh-CN" altLang="en-US" dirty="0"/>
              <a:t>无向图与有向图（</a:t>
            </a:r>
            <a:r>
              <a:rPr lang="en-US" altLang="zh-CN" dirty="0"/>
              <a:t>Undirected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Directed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ja-JP" altLang="en-US" dirty="0">
                <a:latin typeface="Microsoft YaHei" charset="-122"/>
                <a:ea typeface="Microsoft YaHei" charset="-122"/>
              </a:rPr>
              <a:t>一条边两端的两个节点</a:t>
            </a:r>
            <a:r>
              <a:rPr lang="zh-CN" altLang="en-US" dirty="0">
                <a:latin typeface="Microsoft YaHei" charset="-122"/>
                <a:ea typeface="Microsoft YaHei" charset="-122"/>
              </a:rPr>
              <a:t>是否具有</a:t>
            </a:r>
            <a:r>
              <a:rPr lang="ja-JP" altLang="en-US" dirty="0">
                <a:latin typeface="Microsoft YaHei" charset="-122"/>
                <a:ea typeface="Microsoft YaHei" charset="-122"/>
              </a:rPr>
              <a:t>对称关系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873" y="1919115"/>
            <a:ext cx="5766988" cy="265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006580" y="4619744"/>
            <a:ext cx="226215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Microsoft YaHei" charset="-122"/>
                <a:ea typeface="Microsoft YaHei" charset="-122"/>
              </a:rPr>
              <a:t>在此主要探讨无向图</a:t>
            </a:r>
            <a:endParaRPr lang="en-US" altLang="ja-JP" dirty="0">
              <a:latin typeface="Microsoft YaHei" charset="-122"/>
              <a:ea typeface="Microsoft YaHei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10833" y="2288877"/>
            <a:ext cx="1632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Microsoft YaHei" charset="-122"/>
                <a:ea typeface="Microsoft YaHei" charset="-122"/>
              </a:rPr>
              <a:t>微博</a:t>
            </a:r>
            <a:endParaRPr lang="en-US" altLang="ja-JP" sz="2000" dirty="0">
              <a:latin typeface="Microsoft YaHei" charset="-122"/>
              <a:ea typeface="Microsoft YaHei" charset="-122"/>
            </a:endParaRPr>
          </a:p>
        </p:txBody>
      </p:sp>
      <p:sp>
        <p:nvSpPr>
          <p:cNvPr id="7" name="Rectangle 7"/>
          <p:cNvSpPr/>
          <p:nvPr/>
        </p:nvSpPr>
        <p:spPr>
          <a:xfrm>
            <a:off x="7010833" y="3611258"/>
            <a:ext cx="1632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Microsoft YaHei" charset="-122"/>
                <a:ea typeface="Microsoft YaHei" charset="-122"/>
              </a:rPr>
              <a:t>微信</a:t>
            </a:r>
            <a:endParaRPr lang="en-US" altLang="ja-JP" sz="2000" dirty="0">
              <a:latin typeface="Microsoft YaHei" charset="-122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481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图论的基本概念：</a:t>
                </a:r>
                <a:r>
                  <a:rPr lang="zh-CN" altLang="en-US" dirty="0"/>
                  <a:t>边的权重</a:t>
                </a:r>
                <a:endParaRPr lang="en-US" altLang="zh-CN" dirty="0"/>
              </a:p>
              <a:p>
                <a:r>
                  <a:rPr lang="zh-CN" altLang="en-US" dirty="0"/>
                  <a:t>图上的每一条边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zh-CN" altLang="en-US" dirty="0"/>
                  <a:t>关联一个数字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𝑤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𝑒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，用来表示边的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重要性或成本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例：道路网中的权重</a:t>
                </a:r>
                <a:endParaRPr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470" y="2169149"/>
            <a:ext cx="3728782" cy="23988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38922" y="2841984"/>
            <a:ext cx="2679638" cy="13388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ja-JP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</a:t>
            </a: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：路口</a:t>
            </a:r>
            <a:endParaRPr lang="en-US" altLang="ja-JP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ja-JP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</a:t>
            </a: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：道路</a:t>
            </a:r>
            <a:endParaRPr lang="en-US" altLang="zh-CN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权重：</a:t>
            </a:r>
            <a:r>
              <a:rPr lang="zh-CN" altLang="en-US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拥堵</a:t>
            </a: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情况</a:t>
            </a:r>
            <a:endParaRPr lang="en-US" altLang="ja-JP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06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图论的基本概念：</a:t>
                </a:r>
                <a:r>
                  <a:rPr lang="zh-CN" altLang="en-US" dirty="0"/>
                  <a:t>边的权重</a:t>
                </a:r>
                <a:endParaRPr lang="en-US" altLang="zh-CN" dirty="0"/>
              </a:p>
              <a:p>
                <a:r>
                  <a:rPr lang="zh-CN" altLang="en-US" dirty="0"/>
                  <a:t>图上的每一条边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zh-CN" altLang="en-US" dirty="0"/>
                  <a:t>关联一个数字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𝑤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𝑒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，用来表示边的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重要性或成本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例：信息传播中的权重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2106284"/>
            <a:ext cx="3086186" cy="2557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5800" y="2715667"/>
            <a:ext cx="3912870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Independent Cascade（IC）模型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假设用户u到v之间有一个概率值，称为影响概率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概率值越大，v相信u传播消息的可能性就越大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概率值可以通过u和v的互动历史学习得到</a:t>
            </a:r>
          </a:p>
        </p:txBody>
      </p:sp>
    </p:spTree>
    <p:extLst>
      <p:ext uri="{BB962C8B-B14F-4D97-AF65-F5344CB8AC3E}">
        <p14:creationId xmlns:p14="http://schemas.microsoft.com/office/powerpoint/2010/main" val="155458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图数据</a:t>
            </a:r>
            <a:endParaRPr lang="en-US" dirty="0"/>
          </a:p>
        </p:txBody>
      </p:sp>
      <p:sp>
        <p:nvSpPr>
          <p:cNvPr id="7" name="Oval 3"/>
          <p:cNvSpPr/>
          <p:nvPr/>
        </p:nvSpPr>
        <p:spPr>
          <a:xfrm>
            <a:off x="2067158" y="1232037"/>
            <a:ext cx="493160" cy="4931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4"/>
          <p:cNvSpPr/>
          <p:nvPr/>
        </p:nvSpPr>
        <p:spPr>
          <a:xfrm>
            <a:off x="1243513" y="2237192"/>
            <a:ext cx="493160" cy="4931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5"/>
          <p:cNvSpPr/>
          <p:nvPr/>
        </p:nvSpPr>
        <p:spPr>
          <a:xfrm>
            <a:off x="2741827" y="3612216"/>
            <a:ext cx="493160" cy="4931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6"/>
          <p:cNvSpPr/>
          <p:nvPr/>
        </p:nvSpPr>
        <p:spPr>
          <a:xfrm>
            <a:off x="3327454" y="2483772"/>
            <a:ext cx="493160" cy="4931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7"/>
          <p:cNvSpPr/>
          <p:nvPr/>
        </p:nvSpPr>
        <p:spPr>
          <a:xfrm>
            <a:off x="4733301" y="1990612"/>
            <a:ext cx="493160" cy="4931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8"/>
          <p:cNvSpPr/>
          <p:nvPr/>
        </p:nvSpPr>
        <p:spPr>
          <a:xfrm>
            <a:off x="5226461" y="3612216"/>
            <a:ext cx="493160" cy="4931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9"/>
          <p:cNvSpPr/>
          <p:nvPr/>
        </p:nvSpPr>
        <p:spPr>
          <a:xfrm>
            <a:off x="6943958" y="2730352"/>
            <a:ext cx="493160" cy="4931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0"/>
          <p:cNvSpPr/>
          <p:nvPr/>
        </p:nvSpPr>
        <p:spPr>
          <a:xfrm>
            <a:off x="6224767" y="1478617"/>
            <a:ext cx="493160" cy="4931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1"/>
          <p:cNvSpPr/>
          <p:nvPr/>
        </p:nvSpPr>
        <p:spPr>
          <a:xfrm>
            <a:off x="4145962" y="738877"/>
            <a:ext cx="493160" cy="4931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2"/>
          <p:cNvCxnSpPr>
            <a:stCxn id="8" idx="7"/>
            <a:endCxn id="7" idx="3"/>
          </p:cNvCxnSpPr>
          <p:nvPr/>
        </p:nvCxnSpPr>
        <p:spPr>
          <a:xfrm flipV="1">
            <a:off x="1664451" y="1652975"/>
            <a:ext cx="474929" cy="65643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2"/>
          <p:cNvCxnSpPr>
            <a:stCxn id="8" idx="6"/>
            <a:endCxn id="19" idx="3"/>
          </p:cNvCxnSpPr>
          <p:nvPr/>
        </p:nvCxnSpPr>
        <p:spPr>
          <a:xfrm flipV="1">
            <a:off x="1736673" y="1159815"/>
            <a:ext cx="2481511" cy="132395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5"/>
          <p:cNvCxnSpPr>
            <a:stCxn id="7" idx="5"/>
            <a:endCxn id="10" idx="1"/>
          </p:cNvCxnSpPr>
          <p:nvPr/>
        </p:nvCxnSpPr>
        <p:spPr>
          <a:xfrm>
            <a:off x="2488096" y="1652975"/>
            <a:ext cx="911580" cy="90301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8"/>
          <p:cNvCxnSpPr>
            <a:stCxn id="8" idx="5"/>
            <a:endCxn id="10" idx="2"/>
          </p:cNvCxnSpPr>
          <p:nvPr/>
        </p:nvCxnSpPr>
        <p:spPr>
          <a:xfrm>
            <a:off x="1664451" y="2658130"/>
            <a:ext cx="1663003" cy="7222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1"/>
          <p:cNvCxnSpPr>
            <a:stCxn id="8" idx="4"/>
            <a:endCxn id="9" idx="2"/>
          </p:cNvCxnSpPr>
          <p:nvPr/>
        </p:nvCxnSpPr>
        <p:spPr>
          <a:xfrm>
            <a:off x="1490093" y="2730352"/>
            <a:ext cx="1251734" cy="112844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7"/>
          <p:cNvCxnSpPr>
            <a:stCxn id="10" idx="4"/>
            <a:endCxn id="9" idx="7"/>
          </p:cNvCxnSpPr>
          <p:nvPr/>
        </p:nvCxnSpPr>
        <p:spPr>
          <a:xfrm flipH="1">
            <a:off x="3162765" y="2976932"/>
            <a:ext cx="411269" cy="70750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30"/>
          <p:cNvCxnSpPr>
            <a:stCxn id="12" idx="2"/>
            <a:endCxn id="9" idx="6"/>
          </p:cNvCxnSpPr>
          <p:nvPr/>
        </p:nvCxnSpPr>
        <p:spPr>
          <a:xfrm flipH="1">
            <a:off x="3234987" y="3858796"/>
            <a:ext cx="199147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33"/>
          <p:cNvCxnSpPr>
            <a:stCxn id="11" idx="2"/>
            <a:endCxn id="10" idx="6"/>
          </p:cNvCxnSpPr>
          <p:nvPr/>
        </p:nvCxnSpPr>
        <p:spPr>
          <a:xfrm flipH="1">
            <a:off x="3820614" y="2237192"/>
            <a:ext cx="912687" cy="49316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36"/>
          <p:cNvCxnSpPr>
            <a:stCxn id="19" idx="4"/>
            <a:endCxn id="10" idx="0"/>
          </p:cNvCxnSpPr>
          <p:nvPr/>
        </p:nvCxnSpPr>
        <p:spPr>
          <a:xfrm flipH="1">
            <a:off x="3574034" y="1232037"/>
            <a:ext cx="818508" cy="125173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39"/>
          <p:cNvCxnSpPr>
            <a:stCxn id="18" idx="2"/>
            <a:endCxn id="11" idx="7"/>
          </p:cNvCxnSpPr>
          <p:nvPr/>
        </p:nvCxnSpPr>
        <p:spPr>
          <a:xfrm flipH="1">
            <a:off x="5154239" y="1725197"/>
            <a:ext cx="1070528" cy="33763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42"/>
          <p:cNvCxnSpPr>
            <a:stCxn id="18" idx="5"/>
            <a:endCxn id="17" idx="0"/>
          </p:cNvCxnSpPr>
          <p:nvPr/>
        </p:nvCxnSpPr>
        <p:spPr>
          <a:xfrm>
            <a:off x="6645705" y="1899555"/>
            <a:ext cx="544833" cy="83079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5"/>
          <p:cNvCxnSpPr>
            <a:stCxn id="12" idx="6"/>
            <a:endCxn id="17" idx="3"/>
          </p:cNvCxnSpPr>
          <p:nvPr/>
        </p:nvCxnSpPr>
        <p:spPr>
          <a:xfrm flipV="1">
            <a:off x="5719621" y="3151290"/>
            <a:ext cx="1296559" cy="70750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8"/>
          <p:cNvCxnSpPr>
            <a:stCxn id="11" idx="5"/>
            <a:endCxn id="17" idx="2"/>
          </p:cNvCxnSpPr>
          <p:nvPr/>
        </p:nvCxnSpPr>
        <p:spPr>
          <a:xfrm>
            <a:off x="5154239" y="2411550"/>
            <a:ext cx="1789719" cy="56538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51"/>
          <p:cNvCxnSpPr>
            <a:stCxn id="11" idx="4"/>
            <a:endCxn id="12" idx="0"/>
          </p:cNvCxnSpPr>
          <p:nvPr/>
        </p:nvCxnSpPr>
        <p:spPr>
          <a:xfrm>
            <a:off x="4979881" y="2483772"/>
            <a:ext cx="493160" cy="112844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748424" y="4369386"/>
            <a:ext cx="364715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图模型：表征事物之间的相互关联</a:t>
            </a:r>
          </a:p>
        </p:txBody>
      </p:sp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图的基本概念：</a:t>
                </a:r>
                <a:r>
                  <a:rPr lang="zh-CN" altLang="en-US" dirty="0"/>
                  <a:t>路径</a:t>
                </a:r>
                <a:endParaRPr lang="en-US" altLang="zh-CN" dirty="0"/>
              </a:p>
              <a:p>
                <a:r>
                  <a:rPr lang="zh-CN" altLang="en-US" dirty="0"/>
                  <a:t>路径：图上节点的序列，序列中任意两个相邻的节点都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有边相连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CN" dirty="0"/>
                  <a:t>Path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𝑝</m:t>
                    </m:r>
                    <m:r>
                      <a:rPr lang="en-US" altLang="zh-CN" i="1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where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any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latin typeface="Cambria Math" charset="0"/>
                      </a:rPr>
                      <m:t>𝐸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</a:rPr>
                  <a:t>简单路径</a:t>
                </a:r>
                <a:r>
                  <a:rPr lang="zh-CN" altLang="en-US" dirty="0"/>
                  <a:t>：不包含重复节点的路径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</a:rPr>
                  <a:t>环：起点与终点相同</a:t>
                </a:r>
                <a:r>
                  <a:rPr lang="zh-CN" altLang="en-US" dirty="0"/>
                  <a:t>的路径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𝑝</m:t>
                    </m:r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latin typeface="Cambria Math" charset="0"/>
                      </a:rPr>
                      <m:t>𝐸</m:t>
                    </m:r>
                  </m:oMath>
                </a14:m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55786"/>
            <a:ext cx="6118183" cy="1800364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6662192" y="3310979"/>
            <a:ext cx="2394998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zh-CN" altLang="en-US" sz="1600" dirty="0">
                <a:latin typeface="Microsoft YaHei" charset="-122"/>
                <a:ea typeface="Microsoft YaHei" charset="-122"/>
              </a:rPr>
              <a:t>请写出</a:t>
            </a:r>
            <a:r>
              <a:rPr lang="en-US" altLang="zh-CN" sz="1600" dirty="0">
                <a:latin typeface="Microsoft YaHei" charset="-122"/>
                <a:ea typeface="Microsoft YaHei" charset="-122"/>
              </a:rPr>
              <a:t>UCSB</a:t>
            </a:r>
            <a:r>
              <a:rPr lang="zh-CN" altLang="en-US" sz="1600" dirty="0">
                <a:latin typeface="Microsoft YaHei" charset="-122"/>
                <a:ea typeface="Microsoft YaHei" charset="-122"/>
              </a:rPr>
              <a:t>到</a:t>
            </a:r>
            <a:r>
              <a:rPr lang="en-US" altLang="zh-CN" sz="1600" dirty="0">
                <a:latin typeface="Microsoft YaHei" charset="-122"/>
                <a:ea typeface="Microsoft YaHei" charset="-122"/>
              </a:rPr>
              <a:t>MIT</a:t>
            </a:r>
            <a:r>
              <a:rPr lang="zh-CN" altLang="en-US" sz="1600" dirty="0">
                <a:latin typeface="Microsoft YaHei" charset="-122"/>
                <a:ea typeface="Microsoft YaHei" charset="-122"/>
              </a:rPr>
              <a:t>的路径</a:t>
            </a:r>
            <a:endParaRPr lang="en-US" altLang="zh-CN" sz="1600" dirty="0">
              <a:latin typeface="Microsoft YaHei" charset="-122"/>
              <a:ea typeface="Microsoft YaHei" charset="-122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zh-CN" altLang="en-US" sz="1600" dirty="0">
                <a:latin typeface="Microsoft YaHei" charset="-122"/>
                <a:ea typeface="Microsoft YaHei" charset="-122"/>
              </a:rPr>
              <a:t>该图是否存在环？</a:t>
            </a:r>
            <a:endParaRPr lang="en-US" altLang="zh-CN" sz="1600" dirty="0">
              <a:latin typeface="Microsoft YaHei" charset="-122"/>
              <a:ea typeface="Microsoft YaHei" charset="-122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zh-CN" altLang="en-US" sz="1600" dirty="0">
                <a:latin typeface="Microsoft YaHei" charset="-122"/>
                <a:ea typeface="Microsoft YaHei" charset="-122"/>
              </a:rPr>
              <a:t>分析该图存在环的利与弊</a:t>
            </a:r>
            <a:endParaRPr lang="en-US" altLang="ja-JP" sz="1600" dirty="0">
              <a:latin typeface="Microsoft YaHei" charset="-122"/>
              <a:ea typeface="Microsoft YaHei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354113C-4151-49E2-84E7-BA65AFD83A98}"/>
              </a:ext>
            </a:extLst>
          </p:cNvPr>
          <p:cNvSpPr/>
          <p:nvPr/>
        </p:nvSpPr>
        <p:spPr>
          <a:xfrm>
            <a:off x="263711" y="3622152"/>
            <a:ext cx="1120140" cy="53721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9302D37-23F8-4BCE-BC91-A26F27A1CC4E}"/>
              </a:ext>
            </a:extLst>
          </p:cNvPr>
          <p:cNvSpPr/>
          <p:nvPr/>
        </p:nvSpPr>
        <p:spPr>
          <a:xfrm>
            <a:off x="4066091" y="3370692"/>
            <a:ext cx="1040130" cy="5646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53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图的基本概念：</a:t>
                </a:r>
                <a:r>
                  <a:rPr lang="zh-CN" altLang="en-US" dirty="0"/>
                  <a:t>连通图与连通分支</a:t>
                </a:r>
                <a:endParaRPr lang="en-US" altLang="zh-CN" dirty="0"/>
              </a:p>
              <a:p>
                <a:r>
                  <a:rPr lang="zh-CN" altLang="en-US" dirty="0"/>
                  <a:t>如果一个图中任意两点之间都有路径相通，则称此图为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连通图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连通分支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连通分量</a:t>
                </a:r>
                <a:r>
                  <a:rPr lang="en-US" altLang="zh-CN" dirty="0"/>
                  <a:t>(Connected Component)</a:t>
                </a:r>
              </a:p>
              <a:p>
                <a:pPr lvl="1"/>
                <a:r>
                  <a:rPr lang="zh-CN" altLang="en-US" dirty="0"/>
                  <a:t>给定图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zh-CN" altLang="en-US" dirty="0"/>
                  <a:t>，它的子图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zh-CN" altLang="en-US" dirty="0"/>
                  <a:t>的连通分支，如果满足以下两个条件：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是连通图，即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中任意两个点有路径相连 </a:t>
                </a:r>
                <a:r>
                  <a:rPr lang="mr-IN" altLang="zh-CN" dirty="0"/>
                  <a:t>–</a:t>
                </a:r>
                <a:r>
                  <a:rPr lang="zh-CN" altLang="en-US" dirty="0"/>
                  <a:t> 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连通性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不是其它任何满足条件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的图的子集 </a:t>
                </a:r>
                <a:r>
                  <a:rPr lang="mr-IN" altLang="zh-CN" dirty="0"/>
                  <a:t>–</a:t>
                </a:r>
                <a:r>
                  <a:rPr lang="zh-CN" altLang="en-US" dirty="0"/>
                  <a:t> 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独立性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48"/>
          <p:cNvGrpSpPr/>
          <p:nvPr/>
        </p:nvGrpSpPr>
        <p:grpSpPr>
          <a:xfrm>
            <a:off x="2514599" y="3341370"/>
            <a:ext cx="2807727" cy="1303017"/>
            <a:chOff x="1426393" y="421243"/>
            <a:chExt cx="6193605" cy="3366499"/>
          </a:xfrm>
        </p:grpSpPr>
        <p:sp>
          <p:nvSpPr>
            <p:cNvPr id="5" name="Oval 25"/>
            <p:cNvSpPr/>
            <p:nvPr/>
          </p:nvSpPr>
          <p:spPr>
            <a:xfrm>
              <a:off x="2250038" y="914403"/>
              <a:ext cx="493160" cy="493160"/>
            </a:xfrm>
            <a:prstGeom prst="ellipse">
              <a:avLst/>
            </a:prstGeom>
            <a:solidFill>
              <a:srgbClr val="AE0627"/>
            </a:solidFill>
            <a:ln>
              <a:solidFill>
                <a:srgbClr val="AE0627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26"/>
            <p:cNvSpPr/>
            <p:nvPr/>
          </p:nvSpPr>
          <p:spPr>
            <a:xfrm>
              <a:off x="1426393" y="1919558"/>
              <a:ext cx="493160" cy="493160"/>
            </a:xfrm>
            <a:prstGeom prst="ellipse">
              <a:avLst/>
            </a:prstGeom>
            <a:solidFill>
              <a:srgbClr val="AE0627"/>
            </a:solidFill>
            <a:ln>
              <a:solidFill>
                <a:srgbClr val="AE0627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27"/>
            <p:cNvSpPr/>
            <p:nvPr/>
          </p:nvSpPr>
          <p:spPr>
            <a:xfrm>
              <a:off x="2924707" y="3294582"/>
              <a:ext cx="493160" cy="493160"/>
            </a:xfrm>
            <a:prstGeom prst="ellipse">
              <a:avLst/>
            </a:prstGeom>
            <a:solidFill>
              <a:srgbClr val="AE0627"/>
            </a:solidFill>
            <a:ln>
              <a:solidFill>
                <a:srgbClr val="AE0627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28"/>
            <p:cNvSpPr/>
            <p:nvPr/>
          </p:nvSpPr>
          <p:spPr>
            <a:xfrm>
              <a:off x="3510334" y="2166138"/>
              <a:ext cx="493160" cy="493160"/>
            </a:xfrm>
            <a:prstGeom prst="ellipse">
              <a:avLst/>
            </a:prstGeom>
            <a:solidFill>
              <a:srgbClr val="AE0627"/>
            </a:solidFill>
            <a:ln>
              <a:solidFill>
                <a:srgbClr val="AE0627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29"/>
            <p:cNvSpPr/>
            <p:nvPr/>
          </p:nvSpPr>
          <p:spPr>
            <a:xfrm>
              <a:off x="4916181" y="1672978"/>
              <a:ext cx="493160" cy="493160"/>
            </a:xfrm>
            <a:prstGeom prst="ellipse">
              <a:avLst/>
            </a:prstGeom>
            <a:solidFill>
              <a:srgbClr val="AE0627"/>
            </a:solidFill>
            <a:ln>
              <a:solidFill>
                <a:srgbClr val="AE0627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30"/>
            <p:cNvSpPr/>
            <p:nvPr/>
          </p:nvSpPr>
          <p:spPr>
            <a:xfrm>
              <a:off x="5409341" y="3294582"/>
              <a:ext cx="493160" cy="493160"/>
            </a:xfrm>
            <a:prstGeom prst="ellipse">
              <a:avLst/>
            </a:prstGeom>
            <a:solidFill>
              <a:srgbClr val="AE0627"/>
            </a:solidFill>
            <a:ln>
              <a:solidFill>
                <a:srgbClr val="AE0627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31"/>
            <p:cNvSpPr/>
            <p:nvPr/>
          </p:nvSpPr>
          <p:spPr>
            <a:xfrm>
              <a:off x="7126838" y="2412718"/>
              <a:ext cx="493160" cy="493160"/>
            </a:xfrm>
            <a:prstGeom prst="ellipse">
              <a:avLst/>
            </a:prstGeom>
            <a:solidFill>
              <a:srgbClr val="AE0627"/>
            </a:solidFill>
            <a:ln>
              <a:solidFill>
                <a:srgbClr val="AE0627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32"/>
            <p:cNvSpPr/>
            <p:nvPr/>
          </p:nvSpPr>
          <p:spPr>
            <a:xfrm>
              <a:off x="6407647" y="1160983"/>
              <a:ext cx="493160" cy="493160"/>
            </a:xfrm>
            <a:prstGeom prst="ellipse">
              <a:avLst/>
            </a:prstGeom>
            <a:solidFill>
              <a:srgbClr val="AE0627"/>
            </a:solidFill>
            <a:ln>
              <a:solidFill>
                <a:srgbClr val="AE0627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33"/>
            <p:cNvSpPr/>
            <p:nvPr/>
          </p:nvSpPr>
          <p:spPr>
            <a:xfrm>
              <a:off x="4328842" y="421243"/>
              <a:ext cx="493160" cy="493160"/>
            </a:xfrm>
            <a:prstGeom prst="ellipse">
              <a:avLst/>
            </a:prstGeom>
            <a:solidFill>
              <a:srgbClr val="AE0627"/>
            </a:solidFill>
            <a:ln>
              <a:solidFill>
                <a:srgbClr val="AE0627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34"/>
            <p:cNvCxnSpPr>
              <a:stCxn id="8" idx="7"/>
              <a:endCxn id="7" idx="3"/>
            </p:cNvCxnSpPr>
            <p:nvPr/>
          </p:nvCxnSpPr>
          <p:spPr>
            <a:xfrm flipV="1">
              <a:off x="1847331" y="1335341"/>
              <a:ext cx="474929" cy="656439"/>
            </a:xfrm>
            <a:prstGeom prst="line">
              <a:avLst/>
            </a:prstGeom>
            <a:ln w="57150">
              <a:solidFill>
                <a:srgbClr val="AE0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35"/>
            <p:cNvCxnSpPr>
              <a:stCxn id="8" idx="6"/>
              <a:endCxn id="15" idx="3"/>
            </p:cNvCxnSpPr>
            <p:nvPr/>
          </p:nvCxnSpPr>
          <p:spPr>
            <a:xfrm flipV="1">
              <a:off x="1919553" y="842181"/>
              <a:ext cx="2481511" cy="1323957"/>
            </a:xfrm>
            <a:prstGeom prst="line">
              <a:avLst/>
            </a:prstGeom>
            <a:ln w="57150">
              <a:solidFill>
                <a:srgbClr val="AE0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36"/>
            <p:cNvCxnSpPr>
              <a:stCxn id="7" idx="5"/>
              <a:endCxn id="10" idx="1"/>
            </p:cNvCxnSpPr>
            <p:nvPr/>
          </p:nvCxnSpPr>
          <p:spPr>
            <a:xfrm>
              <a:off x="2670976" y="1335341"/>
              <a:ext cx="911580" cy="903019"/>
            </a:xfrm>
            <a:prstGeom prst="line">
              <a:avLst/>
            </a:prstGeom>
            <a:ln w="57150">
              <a:solidFill>
                <a:srgbClr val="AE0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7"/>
            <p:cNvCxnSpPr>
              <a:stCxn id="8" idx="5"/>
              <a:endCxn id="10" idx="2"/>
            </p:cNvCxnSpPr>
            <p:nvPr/>
          </p:nvCxnSpPr>
          <p:spPr>
            <a:xfrm>
              <a:off x="1847331" y="2340496"/>
              <a:ext cx="1663003" cy="72222"/>
            </a:xfrm>
            <a:prstGeom prst="line">
              <a:avLst/>
            </a:prstGeom>
            <a:ln w="57150">
              <a:solidFill>
                <a:srgbClr val="AE0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8"/>
            <p:cNvCxnSpPr>
              <a:stCxn id="8" idx="4"/>
              <a:endCxn id="9" idx="2"/>
            </p:cNvCxnSpPr>
            <p:nvPr/>
          </p:nvCxnSpPr>
          <p:spPr>
            <a:xfrm>
              <a:off x="1672973" y="2412718"/>
              <a:ext cx="1251734" cy="1128444"/>
            </a:xfrm>
            <a:prstGeom prst="line">
              <a:avLst/>
            </a:prstGeom>
            <a:ln w="57150">
              <a:solidFill>
                <a:srgbClr val="AE0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9"/>
            <p:cNvCxnSpPr>
              <a:stCxn id="10" idx="4"/>
              <a:endCxn id="9" idx="7"/>
            </p:cNvCxnSpPr>
            <p:nvPr/>
          </p:nvCxnSpPr>
          <p:spPr>
            <a:xfrm flipH="1">
              <a:off x="3345645" y="2659298"/>
              <a:ext cx="411269" cy="707506"/>
            </a:xfrm>
            <a:prstGeom prst="line">
              <a:avLst/>
            </a:prstGeom>
            <a:ln w="57150">
              <a:solidFill>
                <a:srgbClr val="AE0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40"/>
            <p:cNvCxnSpPr>
              <a:stCxn id="12" idx="2"/>
              <a:endCxn id="9" idx="6"/>
            </p:cNvCxnSpPr>
            <p:nvPr/>
          </p:nvCxnSpPr>
          <p:spPr>
            <a:xfrm flipH="1">
              <a:off x="3417867" y="3541162"/>
              <a:ext cx="1991474" cy="0"/>
            </a:xfrm>
            <a:prstGeom prst="line">
              <a:avLst/>
            </a:prstGeom>
            <a:ln w="57150">
              <a:solidFill>
                <a:srgbClr val="AE0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41"/>
            <p:cNvCxnSpPr>
              <a:stCxn id="11" idx="2"/>
              <a:endCxn id="10" idx="6"/>
            </p:cNvCxnSpPr>
            <p:nvPr/>
          </p:nvCxnSpPr>
          <p:spPr>
            <a:xfrm flipH="1">
              <a:off x="4003494" y="1919558"/>
              <a:ext cx="912687" cy="493160"/>
            </a:xfrm>
            <a:prstGeom prst="line">
              <a:avLst/>
            </a:prstGeom>
            <a:ln w="57150">
              <a:solidFill>
                <a:srgbClr val="AE0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42"/>
            <p:cNvCxnSpPr>
              <a:stCxn id="15" idx="4"/>
              <a:endCxn id="10" idx="0"/>
            </p:cNvCxnSpPr>
            <p:nvPr/>
          </p:nvCxnSpPr>
          <p:spPr>
            <a:xfrm flipH="1">
              <a:off x="3756914" y="914403"/>
              <a:ext cx="818508" cy="1251735"/>
            </a:xfrm>
            <a:prstGeom prst="line">
              <a:avLst/>
            </a:prstGeom>
            <a:ln w="57150">
              <a:solidFill>
                <a:srgbClr val="AE0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43"/>
            <p:cNvCxnSpPr>
              <a:stCxn id="14" idx="2"/>
              <a:endCxn id="11" idx="7"/>
            </p:cNvCxnSpPr>
            <p:nvPr/>
          </p:nvCxnSpPr>
          <p:spPr>
            <a:xfrm flipH="1">
              <a:off x="5337119" y="1407563"/>
              <a:ext cx="1070528" cy="337637"/>
            </a:xfrm>
            <a:prstGeom prst="line">
              <a:avLst/>
            </a:prstGeom>
            <a:ln w="57150">
              <a:solidFill>
                <a:srgbClr val="AE0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44"/>
            <p:cNvCxnSpPr>
              <a:stCxn id="14" idx="5"/>
              <a:endCxn id="13" idx="0"/>
            </p:cNvCxnSpPr>
            <p:nvPr/>
          </p:nvCxnSpPr>
          <p:spPr>
            <a:xfrm>
              <a:off x="6828585" y="1581921"/>
              <a:ext cx="544833" cy="830797"/>
            </a:xfrm>
            <a:prstGeom prst="line">
              <a:avLst/>
            </a:prstGeom>
            <a:ln w="57150">
              <a:solidFill>
                <a:srgbClr val="AE0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45"/>
            <p:cNvCxnSpPr>
              <a:stCxn id="12" idx="6"/>
              <a:endCxn id="13" idx="3"/>
            </p:cNvCxnSpPr>
            <p:nvPr/>
          </p:nvCxnSpPr>
          <p:spPr>
            <a:xfrm flipV="1">
              <a:off x="5902501" y="2833656"/>
              <a:ext cx="1296559" cy="707506"/>
            </a:xfrm>
            <a:prstGeom prst="line">
              <a:avLst/>
            </a:prstGeom>
            <a:ln w="57150">
              <a:solidFill>
                <a:srgbClr val="AE0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46"/>
            <p:cNvCxnSpPr>
              <a:stCxn id="11" idx="5"/>
              <a:endCxn id="13" idx="2"/>
            </p:cNvCxnSpPr>
            <p:nvPr/>
          </p:nvCxnSpPr>
          <p:spPr>
            <a:xfrm>
              <a:off x="5337119" y="2093916"/>
              <a:ext cx="1789719" cy="565382"/>
            </a:xfrm>
            <a:prstGeom prst="line">
              <a:avLst/>
            </a:prstGeom>
            <a:ln w="57150">
              <a:solidFill>
                <a:srgbClr val="AE0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47"/>
            <p:cNvCxnSpPr>
              <a:stCxn id="11" idx="4"/>
              <a:endCxn id="12" idx="0"/>
            </p:cNvCxnSpPr>
            <p:nvPr/>
          </p:nvCxnSpPr>
          <p:spPr>
            <a:xfrm>
              <a:off x="5162761" y="2166138"/>
              <a:ext cx="493160" cy="1128444"/>
            </a:xfrm>
            <a:prstGeom prst="line">
              <a:avLst/>
            </a:prstGeom>
            <a:ln w="57150">
              <a:solidFill>
                <a:srgbClr val="AE0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val 50"/>
          <p:cNvSpPr/>
          <p:nvPr/>
        </p:nvSpPr>
        <p:spPr>
          <a:xfrm>
            <a:off x="6353561" y="3212361"/>
            <a:ext cx="223563" cy="190879"/>
          </a:xfrm>
          <a:prstGeom prst="ellipse">
            <a:avLst/>
          </a:prstGeom>
          <a:solidFill>
            <a:srgbClr val="AE0627"/>
          </a:solidFill>
          <a:ln>
            <a:solidFill>
              <a:srgbClr val="AE062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51"/>
          <p:cNvSpPr/>
          <p:nvPr/>
        </p:nvSpPr>
        <p:spPr>
          <a:xfrm>
            <a:off x="5969936" y="3787007"/>
            <a:ext cx="223563" cy="190879"/>
          </a:xfrm>
          <a:prstGeom prst="ellipse">
            <a:avLst/>
          </a:prstGeom>
          <a:solidFill>
            <a:srgbClr val="AE0627"/>
          </a:solidFill>
          <a:ln>
            <a:solidFill>
              <a:srgbClr val="AE062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58"/>
          <p:cNvSpPr/>
          <p:nvPr/>
        </p:nvSpPr>
        <p:spPr>
          <a:xfrm>
            <a:off x="6807396" y="3901346"/>
            <a:ext cx="223563" cy="190879"/>
          </a:xfrm>
          <a:prstGeom prst="ellipse">
            <a:avLst/>
          </a:prstGeom>
          <a:solidFill>
            <a:srgbClr val="AE0627"/>
          </a:solidFill>
          <a:ln>
            <a:solidFill>
              <a:srgbClr val="AE062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59"/>
          <p:cNvCxnSpPr>
            <a:stCxn id="29" idx="7"/>
          </p:cNvCxnSpPr>
          <p:nvPr/>
        </p:nvCxnSpPr>
        <p:spPr>
          <a:xfrm flipV="1">
            <a:off x="6160759" y="3404535"/>
            <a:ext cx="247050" cy="410426"/>
          </a:xfrm>
          <a:prstGeom prst="line">
            <a:avLst/>
          </a:prstGeom>
          <a:ln w="57150">
            <a:solidFill>
              <a:srgbClr val="AE0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60"/>
          <p:cNvCxnSpPr>
            <a:endCxn id="30" idx="2"/>
          </p:cNvCxnSpPr>
          <p:nvPr/>
        </p:nvCxnSpPr>
        <p:spPr>
          <a:xfrm>
            <a:off x="6193499" y="3846662"/>
            <a:ext cx="613897" cy="150124"/>
          </a:xfrm>
          <a:prstGeom prst="line">
            <a:avLst/>
          </a:prstGeom>
          <a:ln w="57150">
            <a:solidFill>
              <a:srgbClr val="AE0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75"/>
          <p:cNvSpPr/>
          <p:nvPr/>
        </p:nvSpPr>
        <p:spPr>
          <a:xfrm>
            <a:off x="5890895" y="4375687"/>
            <a:ext cx="223563" cy="190879"/>
          </a:xfrm>
          <a:prstGeom prst="ellipse">
            <a:avLst/>
          </a:prstGeom>
          <a:solidFill>
            <a:srgbClr val="AE0627"/>
          </a:solidFill>
          <a:ln>
            <a:solidFill>
              <a:srgbClr val="AE062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76"/>
          <p:cNvSpPr/>
          <p:nvPr/>
        </p:nvSpPr>
        <p:spPr>
          <a:xfrm>
            <a:off x="6625405" y="4659415"/>
            <a:ext cx="223563" cy="190879"/>
          </a:xfrm>
          <a:prstGeom prst="ellipse">
            <a:avLst/>
          </a:prstGeom>
          <a:solidFill>
            <a:srgbClr val="AE0627"/>
          </a:solidFill>
          <a:ln>
            <a:solidFill>
              <a:srgbClr val="AE062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78"/>
          <p:cNvCxnSpPr>
            <a:stCxn id="33" idx="5"/>
            <a:endCxn id="34" idx="2"/>
          </p:cNvCxnSpPr>
          <p:nvPr/>
        </p:nvCxnSpPr>
        <p:spPr>
          <a:xfrm>
            <a:off x="6081718" y="4538612"/>
            <a:ext cx="543687" cy="216243"/>
          </a:xfrm>
          <a:prstGeom prst="line">
            <a:avLst/>
          </a:prstGeom>
          <a:ln w="57150">
            <a:solidFill>
              <a:srgbClr val="AE0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04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图的基本概念：</a:t>
            </a:r>
            <a:r>
              <a:rPr lang="zh-CN" altLang="en-US" dirty="0"/>
              <a:t>连通图与连通分支</a:t>
            </a:r>
            <a:endParaRPr lang="en-US" altLang="zh-CN" dirty="0"/>
          </a:p>
          <a:p>
            <a:r>
              <a:rPr kumimoji="1" lang="zh-CN" altLang="en-US" dirty="0"/>
              <a:t>实例：</a:t>
            </a:r>
            <a:r>
              <a:rPr lang="zh-CN" altLang="en-US" dirty="0"/>
              <a:t>美国高中生恋爱关系图（边代表二人在</a:t>
            </a:r>
            <a:r>
              <a:rPr lang="en-US" altLang="zh-CN" dirty="0"/>
              <a:t>18</a:t>
            </a:r>
            <a:r>
              <a:rPr lang="zh-CN" altLang="en-US" dirty="0"/>
              <a:t>个月内恋爱过）</a:t>
            </a:r>
            <a:endParaRPr lang="en-US" altLang="zh-CN" dirty="0">
              <a:solidFill>
                <a:srgbClr val="AE0627"/>
              </a:solidFill>
            </a:endParaRPr>
          </a:p>
          <a:p>
            <a:endParaRPr kumimoji="1" lang="en-US" altLang="zh-CN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110" y="1864534"/>
            <a:ext cx="3856228" cy="230832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57200" y="4401465"/>
            <a:ext cx="806958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>
                <a:hlinkClick r:id="rId3"/>
              </a:rPr>
              <a:t>https://www.researchgate.net/publication/245634594_Chains_of_Affection_The_Structure_of_Adolescent_Romantic_and_Sexual_Networks</a:t>
            </a:r>
            <a:r>
              <a:rPr lang="zh-CN" altLang="en-US" sz="1600" dirty="0" smtClean="0">
                <a:hlinkClick r:id="rId3"/>
              </a:rPr>
              <a:t>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4591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图的基本概念：</a:t>
            </a:r>
            <a:r>
              <a:rPr lang="zh-CN" altLang="en-US" dirty="0"/>
              <a:t>连通图与连通分支</a:t>
            </a:r>
            <a:endParaRPr lang="en-US" altLang="zh-CN" dirty="0"/>
          </a:p>
          <a:p>
            <a:pPr algn="just">
              <a:lnSpc>
                <a:spcPct val="110000"/>
              </a:lnSpc>
            </a:pPr>
            <a:r>
              <a:rPr lang="zh-CN" altLang="en-US" dirty="0"/>
              <a:t>如果一个图中任意两点之间都有路径相通，则称此图为</a:t>
            </a:r>
            <a:r>
              <a:rPr lang="zh-CN" altLang="en-US" dirty="0">
                <a:solidFill>
                  <a:srgbClr val="AE0627"/>
                </a:solidFill>
              </a:rPr>
              <a:t>连通图</a:t>
            </a:r>
            <a:r>
              <a:rPr lang="en-US" altLang="zh-CN" dirty="0">
                <a:solidFill>
                  <a:srgbClr val="AE0627"/>
                </a:solidFill>
              </a:rPr>
              <a:t>	</a:t>
            </a:r>
          </a:p>
          <a:p>
            <a:pPr lvl="1" algn="just">
              <a:lnSpc>
                <a:spcPct val="110000"/>
              </a:lnSpc>
            </a:pPr>
            <a:r>
              <a:rPr lang="zh-CN" altLang="en-US" b="1" dirty="0"/>
              <a:t>强连通分支 </a:t>
            </a:r>
            <a:r>
              <a:rPr lang="en-US" altLang="zh-CN" dirty="0"/>
              <a:t>(Strongly Connected Component)</a:t>
            </a:r>
            <a:r>
              <a:rPr lang="zh-CN" altLang="en-US" dirty="0"/>
              <a:t>：每个顶点和任意其它顶点通过一系列有向连接</a:t>
            </a:r>
            <a:r>
              <a:rPr lang="en-US" altLang="zh-CN" dirty="0"/>
              <a:t>(Directed Link)</a:t>
            </a:r>
            <a:r>
              <a:rPr lang="zh-CN" altLang="en-US" dirty="0"/>
              <a:t>到达，也就是任意两个顶点之间是互相可达的；</a:t>
            </a:r>
            <a:r>
              <a:rPr lang="zh-CN" altLang="en-US" dirty="0">
                <a:solidFill>
                  <a:srgbClr val="C00000"/>
                </a:solidFill>
              </a:rPr>
              <a:t>即对于任意顶点对</a:t>
            </a:r>
            <a:r>
              <a:rPr lang="en-US" altLang="zh-CN" dirty="0">
                <a:solidFill>
                  <a:srgbClr val="C00000"/>
                </a:solidFill>
              </a:rPr>
              <a:t>A</a:t>
            </a:r>
            <a:r>
              <a:rPr lang="zh-CN" altLang="en-US" dirty="0">
                <a:solidFill>
                  <a:srgbClr val="C00000"/>
                </a:solidFill>
              </a:rPr>
              <a:t>和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r>
              <a:rPr lang="zh-CN" altLang="en-US" dirty="0">
                <a:solidFill>
                  <a:srgbClr val="C00000"/>
                </a:solidFill>
              </a:rPr>
              <a:t>，既可以从</a:t>
            </a:r>
            <a:r>
              <a:rPr lang="en-US" altLang="zh-CN" dirty="0">
                <a:solidFill>
                  <a:srgbClr val="C00000"/>
                </a:solidFill>
              </a:rPr>
              <a:t>A</a:t>
            </a:r>
            <a:r>
              <a:rPr lang="zh-CN" altLang="en-US" dirty="0">
                <a:solidFill>
                  <a:srgbClr val="C00000"/>
                </a:solidFill>
              </a:rPr>
              <a:t>到达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r>
              <a:rPr lang="zh-CN" altLang="en-US" dirty="0">
                <a:solidFill>
                  <a:srgbClr val="C00000"/>
                </a:solidFill>
              </a:rPr>
              <a:t>，也可以从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r>
              <a:rPr lang="zh-CN" altLang="en-US" dirty="0">
                <a:solidFill>
                  <a:srgbClr val="C00000"/>
                </a:solidFill>
              </a:rPr>
              <a:t>到达</a:t>
            </a:r>
            <a:r>
              <a:rPr lang="en-US" altLang="zh-CN" dirty="0">
                <a:solidFill>
                  <a:srgbClr val="C00000"/>
                </a:solidFill>
              </a:rPr>
              <a:t>A</a:t>
            </a:r>
            <a:endParaRPr lang="zh-CN" altLang="en-US" dirty="0">
              <a:solidFill>
                <a:srgbClr val="C00000"/>
              </a:solidFill>
            </a:endParaRPr>
          </a:p>
          <a:p>
            <a:pPr lvl="1" algn="just">
              <a:lnSpc>
                <a:spcPct val="110000"/>
              </a:lnSpc>
            </a:pPr>
            <a:r>
              <a:rPr lang="zh-CN" altLang="en-US" b="1" dirty="0"/>
              <a:t>弱连通分支 </a:t>
            </a:r>
            <a:r>
              <a:rPr lang="en-US" altLang="zh-CN" dirty="0"/>
              <a:t>(Weakly Connected Component)</a:t>
            </a:r>
            <a:r>
              <a:rPr lang="zh-CN" altLang="en-US" dirty="0"/>
              <a:t>：每个顶点和任意其它顶点，可以从某个方向到达，也就是两个顶点，只需要有一个方向到达即可；即对于任意顶点对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C00000"/>
                </a:solidFill>
              </a:rPr>
              <a:t>可以从</a:t>
            </a:r>
            <a:r>
              <a:rPr lang="en-US" altLang="zh-CN" dirty="0">
                <a:solidFill>
                  <a:srgbClr val="C00000"/>
                </a:solidFill>
              </a:rPr>
              <a:t>A</a:t>
            </a:r>
            <a:r>
              <a:rPr lang="zh-CN" altLang="en-US" dirty="0">
                <a:solidFill>
                  <a:srgbClr val="C00000"/>
                </a:solidFill>
              </a:rPr>
              <a:t>到达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r>
              <a:rPr lang="zh-CN" altLang="en-US" dirty="0">
                <a:solidFill>
                  <a:srgbClr val="C00000"/>
                </a:solidFill>
              </a:rPr>
              <a:t>，或者可以从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r>
              <a:rPr lang="zh-CN" altLang="en-US" dirty="0">
                <a:solidFill>
                  <a:srgbClr val="C00000"/>
                </a:solidFill>
              </a:rPr>
              <a:t>到达</a:t>
            </a:r>
            <a:r>
              <a:rPr lang="en-US" altLang="zh-CN" dirty="0">
                <a:solidFill>
                  <a:srgbClr val="C00000"/>
                </a:solidFill>
              </a:rPr>
              <a:t>A</a:t>
            </a:r>
            <a:endParaRPr lang="zh-CN" altLang="en-US" dirty="0">
              <a:solidFill>
                <a:srgbClr val="C00000"/>
              </a:solidFill>
            </a:endParaRPr>
          </a:p>
          <a:p>
            <a:pPr lvl="1" algn="just">
              <a:lnSpc>
                <a:spcPct val="110000"/>
              </a:lnSpc>
            </a:pPr>
            <a:r>
              <a:rPr lang="zh-CN" altLang="en-US" b="1" dirty="0"/>
              <a:t>大型分支 </a:t>
            </a:r>
            <a:r>
              <a:rPr lang="en-US" altLang="zh-CN" dirty="0"/>
              <a:t>(Giant Component)</a:t>
            </a:r>
            <a:r>
              <a:rPr lang="zh-CN" altLang="en-US" dirty="0"/>
              <a:t>：真实网络中，通常存在一个</a:t>
            </a:r>
            <a:r>
              <a:rPr lang="zh-CN" altLang="en-US" dirty="0">
                <a:solidFill>
                  <a:srgbClr val="C00000"/>
                </a:solidFill>
              </a:rPr>
              <a:t>最大的连通分支，它包含了网络中大多数的节点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zh-CN" altLang="en-US" dirty="0">
                <a:solidFill>
                  <a:srgbClr val="C00000"/>
                </a:solidFill>
              </a:rPr>
              <a:t>比如超过</a:t>
            </a:r>
            <a:r>
              <a:rPr lang="en-US" altLang="zh-CN" dirty="0">
                <a:solidFill>
                  <a:srgbClr val="C00000"/>
                </a:solidFill>
              </a:rPr>
              <a:t>80%</a:t>
            </a:r>
            <a:r>
              <a:rPr lang="zh-CN" altLang="en-US" dirty="0">
                <a:solidFill>
                  <a:srgbClr val="C00000"/>
                </a:solidFill>
              </a:rPr>
              <a:t>的节点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  <a:r>
              <a:rPr lang="zh-CN" altLang="en-US" dirty="0"/>
              <a:t>，这样的分支称为大型分支</a:t>
            </a:r>
            <a:r>
              <a:rPr lang="en-US" altLang="zh-CN" dirty="0"/>
              <a:t>(Giant Component)</a:t>
            </a:r>
          </a:p>
          <a:p>
            <a:pPr lvl="2" algn="just">
              <a:lnSpc>
                <a:spcPct val="110000"/>
              </a:lnSpc>
            </a:pPr>
            <a:r>
              <a:rPr lang="zh-CN" altLang="en-US" dirty="0"/>
              <a:t>在社交网络网站上的用户，一般处在一个超大的连通分支中，真正孤立的顶点或者小的连通分支，所占的比例是很小的</a:t>
            </a:r>
            <a:endParaRPr lang="en-US" altLang="zh-CN" dirty="0"/>
          </a:p>
          <a:p>
            <a:pPr lvl="2" algn="just">
              <a:lnSpc>
                <a:spcPct val="110000"/>
              </a:lnSpc>
            </a:pPr>
            <a:r>
              <a:rPr lang="zh-CN" altLang="en-US" dirty="0"/>
              <a:t>比如，</a:t>
            </a:r>
            <a:r>
              <a:rPr lang="en-US" altLang="zh-CN" dirty="0"/>
              <a:t>Facebook</a:t>
            </a:r>
            <a:r>
              <a:rPr lang="zh-CN" altLang="en-US" dirty="0"/>
              <a:t>的数据显示，约</a:t>
            </a:r>
            <a:r>
              <a:rPr lang="en-US" altLang="zh-CN" dirty="0"/>
              <a:t>99.7%</a:t>
            </a:r>
            <a:r>
              <a:rPr lang="zh-CN" altLang="en-US" dirty="0"/>
              <a:t>的用户处在一个超大的</a:t>
            </a:r>
            <a:r>
              <a:rPr lang="en-US" altLang="zh-CN" dirty="0"/>
              <a:t>Giant Component</a:t>
            </a:r>
            <a:r>
              <a:rPr lang="zh-CN" altLang="en-US" dirty="0"/>
              <a:t>中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617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图的基本概念：</a:t>
                </a:r>
                <a:r>
                  <a:rPr lang="zh-CN" altLang="en-US" dirty="0"/>
                  <a:t>最短路径与距离</a:t>
                </a:r>
                <a:endParaRPr lang="en-US" altLang="zh-CN" dirty="0"/>
              </a:p>
              <a:p>
                <a:r>
                  <a:rPr lang="zh-CN" altLang="en-US" dirty="0"/>
                  <a:t>定义某条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路径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的长度</a:t>
                </a:r>
                <a:r>
                  <a:rPr lang="zh-CN" altLang="en-US" dirty="0"/>
                  <a:t>为它所包含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边的个数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例：路径</a:t>
                </a:r>
                <a:r>
                  <a:rPr lang="en-US" altLang="zh-CN" dirty="0"/>
                  <a:t>MIT,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BBN,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RAND,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UCLA</a:t>
                </a:r>
                <a:r>
                  <a:rPr lang="zh-CN" altLang="en-US" dirty="0"/>
                  <a:t>的长度为</a:t>
                </a:r>
                <a:r>
                  <a:rPr lang="en-US" altLang="zh-CN" dirty="0"/>
                  <a:t>3</a:t>
                </a:r>
              </a:p>
              <a:p>
                <a:r>
                  <a:rPr lang="zh-CN" altLang="en-US" dirty="0"/>
                  <a:t>定义图上两点的距离为它们之间</a:t>
                </a:r>
                <a:r>
                  <a:rPr lang="zh-CN" altLang="en-US" dirty="0">
                    <a:solidFill>
                      <a:srgbClr val="AE0627"/>
                    </a:solidFill>
                  </a:rPr>
                  <a:t>最短路径</a:t>
                </a:r>
                <a:r>
                  <a:rPr lang="zh-CN" altLang="en-US" dirty="0"/>
                  <a:t>的长度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例：</a:t>
                </a:r>
                <a:r>
                  <a:rPr lang="en-US" altLang="zh-CN" dirty="0"/>
                  <a:t>LINC</a:t>
                </a:r>
                <a:r>
                  <a:rPr lang="zh-CN" altLang="en-US" dirty="0"/>
                  <a:t>与</a:t>
                </a:r>
                <a:r>
                  <a:rPr lang="en-US" altLang="zh-CN" dirty="0"/>
                  <a:t>SRI</a:t>
                </a:r>
                <a:r>
                  <a:rPr lang="zh-CN" altLang="en-US" dirty="0"/>
                  <a:t>之间的距离为</a:t>
                </a:r>
                <a:r>
                  <a:rPr lang="en-US" altLang="zh-CN" dirty="0"/>
                  <a:t>3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55" y="2651260"/>
            <a:ext cx="6737430" cy="2409142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9EAD48DF-9B6E-4352-B2F1-74786F911D36}"/>
              </a:ext>
            </a:extLst>
          </p:cNvPr>
          <p:cNvSpPr/>
          <p:nvPr/>
        </p:nvSpPr>
        <p:spPr>
          <a:xfrm>
            <a:off x="6214110" y="2697480"/>
            <a:ext cx="788670" cy="7086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6706D73-FFB6-4CAE-B143-335BE3DFFCC2}"/>
              </a:ext>
            </a:extLst>
          </p:cNvPr>
          <p:cNvSpPr/>
          <p:nvPr/>
        </p:nvSpPr>
        <p:spPr>
          <a:xfrm>
            <a:off x="1752600" y="2745467"/>
            <a:ext cx="1154431" cy="5997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1A70F2C1-18E7-495A-9CB3-558DFAC2C84B}"/>
              </a:ext>
            </a:extLst>
          </p:cNvPr>
          <p:cNvSpPr/>
          <p:nvPr/>
        </p:nvSpPr>
        <p:spPr>
          <a:xfrm>
            <a:off x="2533650" y="2720377"/>
            <a:ext cx="3691890" cy="568640"/>
          </a:xfrm>
          <a:custGeom>
            <a:avLst/>
            <a:gdLst>
              <a:gd name="connsiteX0" fmla="*/ 0 w 3691890"/>
              <a:gd name="connsiteY0" fmla="*/ 49493 h 568640"/>
              <a:gd name="connsiteX1" fmla="*/ 861060 w 3691890"/>
              <a:gd name="connsiteY1" fmla="*/ 49493 h 568640"/>
              <a:gd name="connsiteX2" fmla="*/ 3021330 w 3691890"/>
              <a:gd name="connsiteY2" fmla="*/ 563843 h 568640"/>
              <a:gd name="connsiteX3" fmla="*/ 3691890 w 3691890"/>
              <a:gd name="connsiteY3" fmla="*/ 262853 h 56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1890" h="568640">
                <a:moveTo>
                  <a:pt x="0" y="49493"/>
                </a:moveTo>
                <a:cubicBezTo>
                  <a:pt x="178752" y="6630"/>
                  <a:pt x="357505" y="-36232"/>
                  <a:pt x="861060" y="49493"/>
                </a:cubicBezTo>
                <a:cubicBezTo>
                  <a:pt x="1364615" y="135218"/>
                  <a:pt x="2549525" y="528283"/>
                  <a:pt x="3021330" y="563843"/>
                </a:cubicBezTo>
                <a:cubicBezTo>
                  <a:pt x="3493135" y="599403"/>
                  <a:pt x="3592512" y="431128"/>
                  <a:pt x="3691890" y="262853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CEB1A2A3-372D-4510-9901-9C6D9CE26FDF}"/>
              </a:ext>
            </a:extLst>
          </p:cNvPr>
          <p:cNvSpPr/>
          <p:nvPr/>
        </p:nvSpPr>
        <p:spPr>
          <a:xfrm>
            <a:off x="2571750" y="3554730"/>
            <a:ext cx="2893783" cy="1044576"/>
          </a:xfrm>
          <a:custGeom>
            <a:avLst/>
            <a:gdLst>
              <a:gd name="connsiteX0" fmla="*/ 2880360 w 2893783"/>
              <a:gd name="connsiteY0" fmla="*/ 0 h 1044576"/>
              <a:gd name="connsiteX1" fmla="*/ 2617470 w 2893783"/>
              <a:gd name="connsiteY1" fmla="*/ 579120 h 1044576"/>
              <a:gd name="connsiteX2" fmla="*/ 1005840 w 2893783"/>
              <a:gd name="connsiteY2" fmla="*/ 982980 h 1044576"/>
              <a:gd name="connsiteX3" fmla="*/ 0 w 2893783"/>
              <a:gd name="connsiteY3" fmla="*/ 1036320 h 104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3783" h="1044576">
                <a:moveTo>
                  <a:pt x="2880360" y="0"/>
                </a:moveTo>
                <a:cubicBezTo>
                  <a:pt x="2905125" y="207645"/>
                  <a:pt x="2929890" y="415290"/>
                  <a:pt x="2617470" y="579120"/>
                </a:cubicBezTo>
                <a:cubicBezTo>
                  <a:pt x="2305050" y="742950"/>
                  <a:pt x="1442085" y="906780"/>
                  <a:pt x="1005840" y="982980"/>
                </a:cubicBezTo>
                <a:cubicBezTo>
                  <a:pt x="569595" y="1059180"/>
                  <a:pt x="284797" y="1047750"/>
                  <a:pt x="0" y="1036320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74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图的基本概念：</a:t>
            </a:r>
            <a:r>
              <a:rPr lang="zh-CN" altLang="en-US" dirty="0"/>
              <a:t>最短路径与距离</a:t>
            </a:r>
            <a:endParaRPr lang="en-US" altLang="zh-CN" dirty="0"/>
          </a:p>
          <a:p>
            <a:r>
              <a:rPr lang="zh-CN" altLang="en-US" sz="1800" dirty="0"/>
              <a:t>思考题：如果节点</a:t>
            </a:r>
            <a:r>
              <a:rPr lang="en-US" altLang="zh-CN" sz="1800" dirty="0"/>
              <a:t>Z</a:t>
            </a:r>
            <a:r>
              <a:rPr lang="zh-CN" altLang="en-US" sz="1800" dirty="0"/>
              <a:t>在节点</a:t>
            </a:r>
            <a:r>
              <a:rPr lang="en-US" altLang="zh-CN" sz="1800" dirty="0"/>
              <a:t>X</a:t>
            </a:r>
            <a:r>
              <a:rPr lang="zh-CN" altLang="en-US" sz="1800" dirty="0"/>
              <a:t>和</a:t>
            </a:r>
            <a:r>
              <a:rPr lang="en-US" altLang="zh-CN" sz="1800" dirty="0"/>
              <a:t>Y</a:t>
            </a:r>
            <a:r>
              <a:rPr lang="zh-CN" altLang="en-US" sz="1800" dirty="0"/>
              <a:t>所有的最短路径上，则称</a:t>
            </a:r>
            <a:r>
              <a:rPr lang="en-US" altLang="zh-CN" sz="1800" dirty="0"/>
              <a:t>Z</a:t>
            </a:r>
            <a:r>
              <a:rPr lang="zh-CN" altLang="en-US" sz="1800" dirty="0"/>
              <a:t>为</a:t>
            </a:r>
            <a:r>
              <a:rPr lang="en-US" altLang="zh-CN" sz="1800" dirty="0"/>
              <a:t>X</a:t>
            </a:r>
            <a:r>
              <a:rPr lang="zh-CN" altLang="en-US" sz="1800" dirty="0"/>
              <a:t>和</a:t>
            </a:r>
            <a:r>
              <a:rPr lang="en-US" altLang="zh-CN" sz="1800" dirty="0"/>
              <a:t>Y</a:t>
            </a:r>
            <a:r>
              <a:rPr lang="zh-CN" altLang="en-US" sz="1800" dirty="0"/>
              <a:t>的</a:t>
            </a:r>
            <a:r>
              <a:rPr lang="zh-CN" altLang="en-US" sz="1800" dirty="0">
                <a:solidFill>
                  <a:srgbClr val="C00000"/>
                </a:solidFill>
              </a:rPr>
              <a:t>关键节点（</a:t>
            </a:r>
            <a:r>
              <a:rPr lang="en-US" altLang="zh-CN" sz="1800" dirty="0">
                <a:solidFill>
                  <a:srgbClr val="C00000"/>
                </a:solidFill>
              </a:rPr>
              <a:t>Pivot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node</a:t>
            </a:r>
            <a:r>
              <a:rPr lang="zh-CN" altLang="en-US" sz="1800" dirty="0">
                <a:solidFill>
                  <a:srgbClr val="C00000"/>
                </a:solidFill>
              </a:rPr>
              <a:t>）</a:t>
            </a:r>
            <a:r>
              <a:rPr lang="zh-CN" altLang="en-US" sz="1800" dirty="0"/>
              <a:t>，其中</a:t>
            </a:r>
            <a:r>
              <a:rPr lang="en-US" altLang="zh-CN" sz="1800" dirty="0"/>
              <a:t>Z</a:t>
            </a:r>
            <a:r>
              <a:rPr lang="zh-CN" altLang="en-US" sz="1800" dirty="0"/>
              <a:t>与</a:t>
            </a:r>
            <a:r>
              <a:rPr lang="en-US" altLang="zh-CN" sz="1800" dirty="0"/>
              <a:t>X</a:t>
            </a:r>
            <a:r>
              <a:rPr lang="zh-CN" altLang="en-US" sz="1800" dirty="0"/>
              <a:t>和</a:t>
            </a:r>
            <a:r>
              <a:rPr lang="en-US" altLang="zh-CN" sz="1800" dirty="0"/>
              <a:t>Y</a:t>
            </a:r>
            <a:r>
              <a:rPr lang="zh-CN" altLang="en-US" sz="1800" dirty="0"/>
              <a:t>均不重合</a:t>
            </a:r>
            <a:endParaRPr lang="en-US" altLang="zh-CN" sz="1800" dirty="0"/>
          </a:p>
          <a:p>
            <a:pPr lvl="1"/>
            <a:r>
              <a:rPr lang="zh-CN" altLang="en-US" sz="1600" dirty="0">
                <a:solidFill>
                  <a:srgbClr val="C00000"/>
                </a:solidFill>
              </a:rPr>
              <a:t>请构造一个图</a:t>
            </a:r>
            <a:r>
              <a:rPr lang="zh-CN" altLang="en-US" sz="1600" dirty="0"/>
              <a:t>：每个节点均为至少一对节点的关键节点</a:t>
            </a:r>
            <a:endParaRPr lang="en-US" altLang="zh-CN" sz="1600" dirty="0"/>
          </a:p>
          <a:p>
            <a:pPr lvl="1"/>
            <a:r>
              <a:rPr lang="zh-CN" altLang="en-US" sz="1600" dirty="0">
                <a:solidFill>
                  <a:srgbClr val="C00000"/>
                </a:solidFill>
              </a:rPr>
              <a:t>请构造一个图</a:t>
            </a:r>
            <a:r>
              <a:rPr lang="zh-CN" altLang="en-US" sz="1600" dirty="0"/>
              <a:t>：每个节点均为至少两对节点的关键节点</a:t>
            </a:r>
            <a:endParaRPr lang="en-US" altLang="zh-CN" sz="1600" dirty="0"/>
          </a:p>
          <a:p>
            <a:pPr lvl="1"/>
            <a:r>
              <a:rPr lang="zh-CN" altLang="en-US" sz="1600" dirty="0">
                <a:solidFill>
                  <a:srgbClr val="C00000"/>
                </a:solidFill>
              </a:rPr>
              <a:t>请构造一个图</a:t>
            </a:r>
            <a:r>
              <a:rPr lang="zh-CN" altLang="en-US" sz="1600" dirty="0"/>
              <a:t>：该图中至少包含四个节点，并存在一个节点</a:t>
            </a:r>
            <a:r>
              <a:rPr lang="en-US" altLang="zh-CN" sz="1600" dirty="0"/>
              <a:t>X</a:t>
            </a:r>
            <a:r>
              <a:rPr lang="zh-CN" altLang="en-US" sz="1600" dirty="0"/>
              <a:t>，它是图中所有节点对的关键节点（不包含</a:t>
            </a:r>
            <a:r>
              <a:rPr lang="en-US" altLang="zh-CN" sz="1600" dirty="0"/>
              <a:t>X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3073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图的基本概念：</a:t>
            </a:r>
            <a:r>
              <a:rPr lang="zh-CN" altLang="en-US" dirty="0"/>
              <a:t>最短路径与距离</a:t>
            </a:r>
            <a:endParaRPr lang="en-US" altLang="zh-CN" dirty="0"/>
          </a:p>
          <a:p>
            <a:r>
              <a:rPr lang="zh-CN" altLang="en-US" sz="1800" dirty="0"/>
              <a:t>思考题：如果节点</a:t>
            </a:r>
            <a:r>
              <a:rPr lang="en-US" altLang="zh-CN" sz="1800" dirty="0"/>
              <a:t>Z</a:t>
            </a:r>
            <a:r>
              <a:rPr lang="zh-CN" altLang="en-US" sz="1800" dirty="0"/>
              <a:t>在节点</a:t>
            </a:r>
            <a:r>
              <a:rPr lang="en-US" altLang="zh-CN" sz="1800" dirty="0"/>
              <a:t>X</a:t>
            </a:r>
            <a:r>
              <a:rPr lang="zh-CN" altLang="en-US" sz="1800" dirty="0"/>
              <a:t>和</a:t>
            </a:r>
            <a:r>
              <a:rPr lang="en-US" altLang="zh-CN" sz="1800" dirty="0"/>
              <a:t>Y</a:t>
            </a:r>
            <a:r>
              <a:rPr lang="zh-CN" altLang="en-US" sz="1800" dirty="0"/>
              <a:t>所有的最短路径上，则称</a:t>
            </a:r>
            <a:r>
              <a:rPr lang="en-US" altLang="zh-CN" sz="1800" dirty="0"/>
              <a:t>Z</a:t>
            </a:r>
            <a:r>
              <a:rPr lang="zh-CN" altLang="en-US" sz="1800" dirty="0"/>
              <a:t>为</a:t>
            </a:r>
            <a:r>
              <a:rPr lang="en-US" altLang="zh-CN" sz="1800" dirty="0"/>
              <a:t>X</a:t>
            </a:r>
            <a:r>
              <a:rPr lang="zh-CN" altLang="en-US" sz="1800" dirty="0"/>
              <a:t>和</a:t>
            </a:r>
            <a:r>
              <a:rPr lang="en-US" altLang="zh-CN" sz="1800" dirty="0"/>
              <a:t>Y</a:t>
            </a:r>
            <a:r>
              <a:rPr lang="zh-CN" altLang="en-US" sz="1800" dirty="0"/>
              <a:t>的</a:t>
            </a:r>
            <a:r>
              <a:rPr lang="zh-CN" altLang="en-US" sz="1800" dirty="0">
                <a:solidFill>
                  <a:srgbClr val="C00000"/>
                </a:solidFill>
              </a:rPr>
              <a:t>关键节点（</a:t>
            </a:r>
            <a:r>
              <a:rPr lang="en-US" altLang="zh-CN" sz="1800" dirty="0">
                <a:solidFill>
                  <a:srgbClr val="C00000"/>
                </a:solidFill>
              </a:rPr>
              <a:t>Pivot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node</a:t>
            </a:r>
            <a:r>
              <a:rPr lang="zh-CN" altLang="en-US" sz="1800" dirty="0">
                <a:solidFill>
                  <a:srgbClr val="C00000"/>
                </a:solidFill>
              </a:rPr>
              <a:t>）</a:t>
            </a:r>
            <a:r>
              <a:rPr lang="zh-CN" altLang="en-US" sz="1800" dirty="0"/>
              <a:t>，其中</a:t>
            </a:r>
            <a:r>
              <a:rPr lang="en-US" altLang="zh-CN" sz="1800" dirty="0"/>
              <a:t>Z</a:t>
            </a:r>
            <a:r>
              <a:rPr lang="zh-CN" altLang="en-US" sz="1800" dirty="0"/>
              <a:t>与</a:t>
            </a:r>
            <a:r>
              <a:rPr lang="en-US" altLang="zh-CN" sz="1800" dirty="0"/>
              <a:t>X</a:t>
            </a:r>
            <a:r>
              <a:rPr lang="zh-CN" altLang="en-US" sz="1800" dirty="0"/>
              <a:t>和</a:t>
            </a:r>
            <a:r>
              <a:rPr lang="en-US" altLang="zh-CN" sz="1800" dirty="0"/>
              <a:t>Y</a:t>
            </a:r>
            <a:r>
              <a:rPr lang="zh-CN" altLang="en-US" sz="1800" dirty="0"/>
              <a:t>均不重合</a:t>
            </a:r>
            <a:endParaRPr lang="en-US" altLang="zh-CN" sz="1800" dirty="0"/>
          </a:p>
          <a:p>
            <a:pPr lvl="1"/>
            <a:r>
              <a:rPr lang="zh-CN" altLang="en-US" sz="1600" dirty="0">
                <a:solidFill>
                  <a:srgbClr val="C00000"/>
                </a:solidFill>
              </a:rPr>
              <a:t>请构造一个图</a:t>
            </a:r>
            <a:r>
              <a:rPr lang="zh-CN" altLang="en-US" sz="1600" dirty="0"/>
              <a:t>：每个节点均为至少一对节点的关键节点</a:t>
            </a:r>
            <a:endParaRPr lang="en-US" altLang="zh-CN" sz="1600" dirty="0"/>
          </a:p>
          <a:p>
            <a:pPr lvl="1"/>
            <a:r>
              <a:rPr lang="zh-CN" altLang="en-US" sz="1600" dirty="0">
                <a:solidFill>
                  <a:srgbClr val="C00000"/>
                </a:solidFill>
              </a:rPr>
              <a:t>请构造一个图</a:t>
            </a:r>
            <a:r>
              <a:rPr lang="zh-CN" altLang="en-US" sz="1600" dirty="0"/>
              <a:t>：每个节点均为至少两对节点的关键节点</a:t>
            </a:r>
            <a:endParaRPr lang="en-US" altLang="zh-CN" sz="1600" dirty="0"/>
          </a:p>
          <a:p>
            <a:pPr lvl="1"/>
            <a:r>
              <a:rPr lang="zh-CN" altLang="en-US" sz="1600" dirty="0">
                <a:solidFill>
                  <a:srgbClr val="C00000"/>
                </a:solidFill>
              </a:rPr>
              <a:t>请构造一个图</a:t>
            </a:r>
            <a:r>
              <a:rPr lang="zh-CN" altLang="en-US" sz="1600" dirty="0"/>
              <a:t>：该图中至少包含四个节点，并存在一个节点</a:t>
            </a:r>
            <a:r>
              <a:rPr lang="en-US" altLang="zh-CN" sz="1600" dirty="0"/>
              <a:t>X</a:t>
            </a:r>
            <a:r>
              <a:rPr lang="zh-CN" altLang="en-US" sz="1600" dirty="0"/>
              <a:t>，它是图中所有节点对的关键节点（不包含</a:t>
            </a:r>
            <a:r>
              <a:rPr lang="en-US" altLang="zh-CN" sz="1600" dirty="0"/>
              <a:t>X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endParaRPr kumimoji="1" lang="en-US" altLang="zh-CN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3082450" y="3151545"/>
            <a:ext cx="1539240" cy="304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cxnSpLocks/>
          </p:cNvCxnSpPr>
          <p:nvPr/>
        </p:nvCxnSpPr>
        <p:spPr>
          <a:xfrm>
            <a:off x="4469290" y="3182025"/>
            <a:ext cx="706755" cy="5619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2771935" y="3151545"/>
            <a:ext cx="417195" cy="8528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784318" y="4028163"/>
            <a:ext cx="446723" cy="61404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cxnSpLocks/>
          </p:cNvCxnSpPr>
          <p:nvPr/>
        </p:nvCxnSpPr>
        <p:spPr>
          <a:xfrm flipV="1">
            <a:off x="4248551" y="4376302"/>
            <a:ext cx="748777" cy="24419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7370605" y="3328869"/>
            <a:ext cx="746760" cy="40941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 flipV="1">
            <a:off x="6311425" y="3182025"/>
            <a:ext cx="1030605" cy="5725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342030" y="3761105"/>
            <a:ext cx="950595" cy="52201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7014370" y="3752275"/>
            <a:ext cx="280035" cy="73070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155793" y="4599663"/>
            <a:ext cx="1117284" cy="2083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2903380" y="2964855"/>
            <a:ext cx="529590" cy="4343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259740" y="2964855"/>
            <a:ext cx="529590" cy="4343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507140" y="3805595"/>
            <a:ext cx="529590" cy="4343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989582" y="4382493"/>
            <a:ext cx="529590" cy="4343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077235" y="3578265"/>
            <a:ext cx="529590" cy="4343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109495" y="3014226"/>
            <a:ext cx="529590" cy="4343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911625" y="3111699"/>
            <a:ext cx="529590" cy="4343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942105" y="4016415"/>
            <a:ext cx="529590" cy="4343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749575" y="4272003"/>
            <a:ext cx="529590" cy="4343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1C4C01F-FE05-48C7-86EF-86D9E0A51FE8}"/>
              </a:ext>
            </a:extLst>
          </p:cNvPr>
          <p:cNvSpPr/>
          <p:nvPr/>
        </p:nvSpPr>
        <p:spPr>
          <a:xfrm>
            <a:off x="4012445" y="4452025"/>
            <a:ext cx="529590" cy="4343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403BF78-1A25-4CD9-B6AB-EC534A1B9C0D}"/>
              </a:ext>
            </a:extLst>
          </p:cNvPr>
          <p:cNvCxnSpPr>
            <a:cxnSpLocks/>
          </p:cNvCxnSpPr>
          <p:nvPr/>
        </p:nvCxnSpPr>
        <p:spPr>
          <a:xfrm flipV="1">
            <a:off x="5060193" y="3743960"/>
            <a:ext cx="32622" cy="75443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4894105" y="3481090"/>
            <a:ext cx="529590" cy="4343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799331" y="4260461"/>
            <a:ext cx="529590" cy="4343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A1F4178-7320-41DF-900E-4E33A579E946}"/>
              </a:ext>
            </a:extLst>
          </p:cNvPr>
          <p:cNvCxnSpPr>
            <a:cxnSpLocks/>
          </p:cNvCxnSpPr>
          <p:nvPr/>
        </p:nvCxnSpPr>
        <p:spPr>
          <a:xfrm flipH="1">
            <a:off x="761015" y="3231396"/>
            <a:ext cx="78360" cy="79071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4B372E0-A659-4AB3-8BD3-161A0EE4C229}"/>
              </a:ext>
            </a:extLst>
          </p:cNvPr>
          <p:cNvCxnSpPr>
            <a:cxnSpLocks/>
          </p:cNvCxnSpPr>
          <p:nvPr/>
        </p:nvCxnSpPr>
        <p:spPr>
          <a:xfrm flipH="1">
            <a:off x="1712479" y="3261674"/>
            <a:ext cx="90844" cy="74267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1FE262C-ACBE-4E93-9558-65B98661ED7C}"/>
              </a:ext>
            </a:extLst>
          </p:cNvPr>
          <p:cNvCxnSpPr>
            <a:cxnSpLocks/>
          </p:cNvCxnSpPr>
          <p:nvPr/>
        </p:nvCxnSpPr>
        <p:spPr>
          <a:xfrm flipH="1">
            <a:off x="900872" y="3261674"/>
            <a:ext cx="87933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68C77D8-CD4E-4285-A8BE-AC5D52F656BD}"/>
              </a:ext>
            </a:extLst>
          </p:cNvPr>
          <p:cNvCxnSpPr>
            <a:cxnSpLocks/>
          </p:cNvCxnSpPr>
          <p:nvPr/>
        </p:nvCxnSpPr>
        <p:spPr>
          <a:xfrm flipH="1">
            <a:off x="799310" y="4022110"/>
            <a:ext cx="949641" cy="547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1F8C86E3-4E20-4AD6-9F77-B711C5A3BBA4}"/>
              </a:ext>
            </a:extLst>
          </p:cNvPr>
          <p:cNvSpPr/>
          <p:nvPr/>
        </p:nvSpPr>
        <p:spPr>
          <a:xfrm>
            <a:off x="590870" y="3046750"/>
            <a:ext cx="529590" cy="4343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91A355EF-4AC1-4D20-AD2F-16B562F4BFC6}"/>
              </a:ext>
            </a:extLst>
          </p:cNvPr>
          <p:cNvSpPr/>
          <p:nvPr/>
        </p:nvSpPr>
        <p:spPr>
          <a:xfrm>
            <a:off x="1558610" y="3085056"/>
            <a:ext cx="529590" cy="4343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479F24E-3BC4-4BF0-A0B1-707D06F7F273}"/>
              </a:ext>
            </a:extLst>
          </p:cNvPr>
          <p:cNvSpPr/>
          <p:nvPr/>
        </p:nvSpPr>
        <p:spPr>
          <a:xfrm>
            <a:off x="483677" y="3837663"/>
            <a:ext cx="529590" cy="4343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94CA3D1-1F79-4916-B9DD-976CABE7C259}"/>
              </a:ext>
            </a:extLst>
          </p:cNvPr>
          <p:cNvSpPr/>
          <p:nvPr/>
        </p:nvSpPr>
        <p:spPr>
          <a:xfrm>
            <a:off x="1500348" y="3859695"/>
            <a:ext cx="529590" cy="4343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图的基本概念</a:t>
            </a:r>
            <a:endParaRPr kumimoji="1"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广度优先</a:t>
            </a:r>
            <a:r>
              <a:rPr lang="zh-CN" altLang="en-US" dirty="0"/>
              <a:t>搜索</a:t>
            </a:r>
            <a:r>
              <a:rPr lang="en-US" altLang="zh-CN" dirty="0"/>
              <a:t>BFS</a:t>
            </a:r>
            <a:endParaRPr kumimoji="1" lang="en-US" altLang="zh-CN" dirty="0"/>
          </a:p>
        </p:txBody>
      </p:sp>
      <p:grpSp>
        <p:nvGrpSpPr>
          <p:cNvPr id="4" name="Group 3"/>
          <p:cNvGrpSpPr/>
          <p:nvPr/>
        </p:nvGrpSpPr>
        <p:grpSpPr>
          <a:xfrm>
            <a:off x="5620707" y="1297805"/>
            <a:ext cx="3066093" cy="2207827"/>
            <a:chOff x="4388246" y="2547871"/>
            <a:chExt cx="3066093" cy="2207827"/>
          </a:xfrm>
        </p:grpSpPr>
        <p:sp>
          <p:nvSpPr>
            <p:cNvPr id="5" name="Oval 4"/>
            <p:cNvSpPr/>
            <p:nvPr/>
          </p:nvSpPr>
          <p:spPr>
            <a:xfrm>
              <a:off x="4388246" y="2547871"/>
              <a:ext cx="367507" cy="367507"/>
            </a:xfrm>
            <a:prstGeom prst="ellipse">
              <a:avLst/>
            </a:prstGeom>
            <a:solidFill>
              <a:srgbClr val="AE0627"/>
            </a:solidFill>
            <a:ln>
              <a:solidFill>
                <a:srgbClr val="AE0627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E</a:t>
              </a:r>
              <a:endParaRPr lang="en-US"/>
            </a:p>
          </p:txBody>
        </p:sp>
        <p:cxnSp>
          <p:nvCxnSpPr>
            <p:cNvPr id="6" name="Straight Connector 5"/>
            <p:cNvCxnSpPr>
              <a:stCxn id="7" idx="2"/>
              <a:endCxn id="5" idx="6"/>
            </p:cNvCxnSpPr>
            <p:nvPr/>
          </p:nvCxnSpPr>
          <p:spPr>
            <a:xfrm flipH="1">
              <a:off x="4755753" y="2731625"/>
              <a:ext cx="1354948" cy="0"/>
            </a:xfrm>
            <a:prstGeom prst="line">
              <a:avLst/>
            </a:prstGeom>
            <a:ln w="28575">
              <a:solidFill>
                <a:srgbClr val="AE0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6110701" y="2547871"/>
              <a:ext cx="367507" cy="367507"/>
            </a:xfrm>
            <a:prstGeom prst="ellipse">
              <a:avLst/>
            </a:prstGeom>
            <a:solidFill>
              <a:srgbClr val="AE0627"/>
            </a:solidFill>
            <a:ln>
              <a:solidFill>
                <a:srgbClr val="AE0627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4388246" y="3432099"/>
              <a:ext cx="367507" cy="367507"/>
            </a:xfrm>
            <a:prstGeom prst="ellipse">
              <a:avLst/>
            </a:prstGeom>
            <a:solidFill>
              <a:srgbClr val="AE0627"/>
            </a:solidFill>
            <a:ln>
              <a:solidFill>
                <a:srgbClr val="AE0627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6110701" y="3432099"/>
              <a:ext cx="367507" cy="367507"/>
            </a:xfrm>
            <a:prstGeom prst="ellipse">
              <a:avLst/>
            </a:prstGeom>
            <a:solidFill>
              <a:srgbClr val="AE0627"/>
            </a:solidFill>
            <a:ln>
              <a:solidFill>
                <a:srgbClr val="AE0627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302402" y="4383152"/>
              <a:ext cx="367507" cy="367507"/>
            </a:xfrm>
            <a:prstGeom prst="ellipse">
              <a:avLst/>
            </a:prstGeom>
            <a:solidFill>
              <a:srgbClr val="AE0627"/>
            </a:solidFill>
            <a:ln>
              <a:solidFill>
                <a:srgbClr val="AE0627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7086832" y="4388191"/>
              <a:ext cx="367507" cy="367507"/>
            </a:xfrm>
            <a:prstGeom prst="ellipse">
              <a:avLst/>
            </a:prstGeom>
            <a:solidFill>
              <a:srgbClr val="AE0627"/>
            </a:solidFill>
            <a:ln>
              <a:solidFill>
                <a:srgbClr val="AE0627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</a:t>
              </a:r>
              <a:endParaRPr lang="en-US" dirty="0"/>
            </a:p>
          </p:txBody>
        </p:sp>
        <p:cxnSp>
          <p:nvCxnSpPr>
            <p:cNvPr id="12" name="Straight Connector 13"/>
            <p:cNvCxnSpPr>
              <a:stCxn id="8" idx="0"/>
              <a:endCxn id="5" idx="4"/>
            </p:cNvCxnSpPr>
            <p:nvPr/>
          </p:nvCxnSpPr>
          <p:spPr>
            <a:xfrm flipV="1">
              <a:off x="4572000" y="2915378"/>
              <a:ext cx="0" cy="516721"/>
            </a:xfrm>
            <a:prstGeom prst="line">
              <a:avLst/>
            </a:prstGeom>
            <a:ln w="28575">
              <a:solidFill>
                <a:srgbClr val="AE0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6"/>
            <p:cNvCxnSpPr>
              <a:stCxn id="9" idx="0"/>
              <a:endCxn id="7" idx="4"/>
            </p:cNvCxnSpPr>
            <p:nvPr/>
          </p:nvCxnSpPr>
          <p:spPr>
            <a:xfrm flipV="1">
              <a:off x="6294455" y="2915378"/>
              <a:ext cx="0" cy="516721"/>
            </a:xfrm>
            <a:prstGeom prst="line">
              <a:avLst/>
            </a:prstGeom>
            <a:ln w="28575">
              <a:solidFill>
                <a:srgbClr val="AE0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9"/>
            <p:cNvCxnSpPr>
              <a:stCxn id="9" idx="3"/>
              <a:endCxn id="10" idx="0"/>
            </p:cNvCxnSpPr>
            <p:nvPr/>
          </p:nvCxnSpPr>
          <p:spPr>
            <a:xfrm flipH="1">
              <a:off x="5486156" y="3745786"/>
              <a:ext cx="678365" cy="637366"/>
            </a:xfrm>
            <a:prstGeom prst="line">
              <a:avLst/>
            </a:prstGeom>
            <a:ln w="28575">
              <a:solidFill>
                <a:srgbClr val="AE0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2"/>
            <p:cNvCxnSpPr>
              <a:stCxn id="9" idx="5"/>
              <a:endCxn id="11" idx="0"/>
            </p:cNvCxnSpPr>
            <p:nvPr/>
          </p:nvCxnSpPr>
          <p:spPr>
            <a:xfrm>
              <a:off x="6424388" y="3745786"/>
              <a:ext cx="846198" cy="642405"/>
            </a:xfrm>
            <a:prstGeom prst="line">
              <a:avLst/>
            </a:prstGeom>
            <a:ln w="28575">
              <a:solidFill>
                <a:srgbClr val="AE0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5"/>
            <p:cNvCxnSpPr>
              <a:stCxn id="10" idx="6"/>
              <a:endCxn id="11" idx="2"/>
            </p:cNvCxnSpPr>
            <p:nvPr/>
          </p:nvCxnSpPr>
          <p:spPr>
            <a:xfrm>
              <a:off x="5669909" y="4566906"/>
              <a:ext cx="1416923" cy="5039"/>
            </a:xfrm>
            <a:prstGeom prst="line">
              <a:avLst/>
            </a:prstGeom>
            <a:ln w="28575">
              <a:solidFill>
                <a:srgbClr val="AE0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28"/>
            <p:cNvCxnSpPr>
              <a:stCxn id="10" idx="1"/>
              <a:endCxn id="8" idx="4"/>
            </p:cNvCxnSpPr>
            <p:nvPr/>
          </p:nvCxnSpPr>
          <p:spPr>
            <a:xfrm flipH="1" flipV="1">
              <a:off x="4572000" y="3799606"/>
              <a:ext cx="784222" cy="637366"/>
            </a:xfrm>
            <a:prstGeom prst="line">
              <a:avLst/>
            </a:prstGeom>
            <a:ln w="28575">
              <a:solidFill>
                <a:srgbClr val="AE0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5"/>
          <p:cNvSpPr/>
          <p:nvPr/>
        </p:nvSpPr>
        <p:spPr>
          <a:xfrm>
            <a:off x="4767009" y="3885554"/>
            <a:ext cx="427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请写出从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开始，做深度优先搜索的过程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809D6AC-B4BD-4FB3-9993-83EF35720E91}"/>
              </a:ext>
            </a:extLst>
          </p:cNvPr>
          <p:cNvSpPr/>
          <p:nvPr/>
        </p:nvSpPr>
        <p:spPr>
          <a:xfrm>
            <a:off x="6659880" y="998220"/>
            <a:ext cx="1626870" cy="1000057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25946" y="2249924"/>
            <a:ext cx="2983164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</a:p>
          <a:p>
            <a:r>
              <a:rPr lang="en-US" altLang="zh-CN" dirty="0"/>
              <a:t>EB</a:t>
            </a:r>
          </a:p>
          <a:p>
            <a:r>
              <a:rPr lang="en-US" altLang="zh-CN" dirty="0"/>
              <a:t>FCD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55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图的基本概念</a:t>
            </a:r>
            <a:endParaRPr kumimoji="1"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深度优先</a:t>
            </a:r>
            <a:r>
              <a:rPr lang="zh-CN" altLang="en-US" dirty="0"/>
              <a:t>搜索</a:t>
            </a:r>
            <a:r>
              <a:rPr lang="en-US" altLang="zh-CN" dirty="0"/>
              <a:t>DFS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5" name="Oval 4"/>
          <p:cNvSpPr/>
          <p:nvPr/>
        </p:nvSpPr>
        <p:spPr>
          <a:xfrm>
            <a:off x="5620707" y="1297805"/>
            <a:ext cx="367507" cy="367507"/>
          </a:xfrm>
          <a:prstGeom prst="ellipse">
            <a:avLst/>
          </a:prstGeom>
          <a:solidFill>
            <a:srgbClr val="AE0627"/>
          </a:solidFill>
          <a:ln>
            <a:solidFill>
              <a:srgbClr val="AE062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</a:t>
            </a:r>
            <a:endParaRPr lang="en-US"/>
          </a:p>
        </p:txBody>
      </p:sp>
      <p:cxnSp>
        <p:nvCxnSpPr>
          <p:cNvPr id="6" name="Straight Connector 5"/>
          <p:cNvCxnSpPr>
            <a:stCxn id="7" idx="2"/>
            <a:endCxn id="5" idx="6"/>
          </p:cNvCxnSpPr>
          <p:nvPr/>
        </p:nvCxnSpPr>
        <p:spPr>
          <a:xfrm flipH="1">
            <a:off x="5988214" y="1481559"/>
            <a:ext cx="1354948" cy="0"/>
          </a:xfrm>
          <a:prstGeom prst="line">
            <a:avLst/>
          </a:prstGeom>
          <a:ln w="28575">
            <a:solidFill>
              <a:srgbClr val="AE0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343162" y="1297805"/>
            <a:ext cx="367507" cy="367507"/>
          </a:xfrm>
          <a:prstGeom prst="ellipse">
            <a:avLst/>
          </a:prstGeom>
          <a:solidFill>
            <a:srgbClr val="AE0627"/>
          </a:solidFill>
          <a:ln>
            <a:solidFill>
              <a:srgbClr val="AE062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620707" y="2182033"/>
            <a:ext cx="367507" cy="367507"/>
          </a:xfrm>
          <a:prstGeom prst="ellipse">
            <a:avLst/>
          </a:prstGeom>
          <a:solidFill>
            <a:srgbClr val="AE0627"/>
          </a:solidFill>
          <a:ln>
            <a:solidFill>
              <a:srgbClr val="AE062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343162" y="2182033"/>
            <a:ext cx="367507" cy="367507"/>
          </a:xfrm>
          <a:prstGeom prst="ellipse">
            <a:avLst/>
          </a:prstGeom>
          <a:solidFill>
            <a:srgbClr val="AE0627"/>
          </a:solidFill>
          <a:ln>
            <a:solidFill>
              <a:srgbClr val="AE062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534863" y="3133086"/>
            <a:ext cx="367507" cy="367507"/>
          </a:xfrm>
          <a:prstGeom prst="ellipse">
            <a:avLst/>
          </a:prstGeom>
          <a:solidFill>
            <a:srgbClr val="AE0627"/>
          </a:solidFill>
          <a:ln>
            <a:solidFill>
              <a:srgbClr val="AE062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8319293" y="3138125"/>
            <a:ext cx="367507" cy="367507"/>
          </a:xfrm>
          <a:prstGeom prst="ellipse">
            <a:avLst/>
          </a:prstGeom>
          <a:solidFill>
            <a:srgbClr val="AE0627"/>
          </a:solidFill>
          <a:ln>
            <a:solidFill>
              <a:srgbClr val="AE0627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en-US" dirty="0"/>
          </a:p>
        </p:txBody>
      </p:sp>
      <p:cxnSp>
        <p:nvCxnSpPr>
          <p:cNvPr id="12" name="Straight Connector 13"/>
          <p:cNvCxnSpPr>
            <a:stCxn id="8" idx="0"/>
            <a:endCxn id="5" idx="4"/>
          </p:cNvCxnSpPr>
          <p:nvPr/>
        </p:nvCxnSpPr>
        <p:spPr>
          <a:xfrm flipV="1">
            <a:off x="5804461" y="1665312"/>
            <a:ext cx="0" cy="516721"/>
          </a:xfrm>
          <a:prstGeom prst="line">
            <a:avLst/>
          </a:prstGeom>
          <a:ln w="28575">
            <a:solidFill>
              <a:srgbClr val="AE0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6"/>
          <p:cNvCxnSpPr>
            <a:stCxn id="9" idx="0"/>
            <a:endCxn id="7" idx="4"/>
          </p:cNvCxnSpPr>
          <p:nvPr/>
        </p:nvCxnSpPr>
        <p:spPr>
          <a:xfrm flipV="1">
            <a:off x="7526916" y="1665312"/>
            <a:ext cx="0" cy="516721"/>
          </a:xfrm>
          <a:prstGeom prst="line">
            <a:avLst/>
          </a:prstGeom>
          <a:ln w="28575">
            <a:solidFill>
              <a:srgbClr val="AE0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9"/>
          <p:cNvCxnSpPr>
            <a:stCxn id="9" idx="3"/>
            <a:endCxn id="10" idx="0"/>
          </p:cNvCxnSpPr>
          <p:nvPr/>
        </p:nvCxnSpPr>
        <p:spPr>
          <a:xfrm flipH="1">
            <a:off x="6718617" y="2495720"/>
            <a:ext cx="678365" cy="637366"/>
          </a:xfrm>
          <a:prstGeom prst="line">
            <a:avLst/>
          </a:prstGeom>
          <a:ln w="28575">
            <a:solidFill>
              <a:srgbClr val="AE0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2"/>
          <p:cNvCxnSpPr>
            <a:stCxn id="9" idx="5"/>
            <a:endCxn id="11" idx="0"/>
          </p:cNvCxnSpPr>
          <p:nvPr/>
        </p:nvCxnSpPr>
        <p:spPr>
          <a:xfrm>
            <a:off x="7656849" y="2495720"/>
            <a:ext cx="846198" cy="642405"/>
          </a:xfrm>
          <a:prstGeom prst="line">
            <a:avLst/>
          </a:prstGeom>
          <a:ln w="28575">
            <a:solidFill>
              <a:srgbClr val="AE06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5"/>
          <p:cNvSpPr/>
          <p:nvPr/>
        </p:nvSpPr>
        <p:spPr>
          <a:xfrm>
            <a:off x="4709094" y="3768627"/>
            <a:ext cx="427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请写出从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开始，做深度优先搜索的过程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809D6AC-B4BD-4FB3-9993-83EF35720E91}"/>
              </a:ext>
            </a:extLst>
          </p:cNvPr>
          <p:cNvSpPr/>
          <p:nvPr/>
        </p:nvSpPr>
        <p:spPr>
          <a:xfrm>
            <a:off x="6659880" y="998220"/>
            <a:ext cx="1626870" cy="1000057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615506" y="2365786"/>
            <a:ext cx="2423094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</a:p>
          <a:p>
            <a:r>
              <a:rPr lang="en-US" altLang="zh-CN" dirty="0"/>
              <a:t>E</a:t>
            </a:r>
          </a:p>
          <a:p>
            <a:r>
              <a:rPr lang="en-US" altLang="zh-CN" dirty="0"/>
              <a:t>F</a:t>
            </a:r>
          </a:p>
          <a:p>
            <a:r>
              <a:rPr lang="en-US" altLang="zh-CN" dirty="0"/>
              <a:t>B</a:t>
            </a:r>
          </a:p>
          <a:p>
            <a:r>
              <a:rPr lang="en-US" altLang="zh-CN" dirty="0"/>
              <a:t>C</a:t>
            </a:r>
          </a:p>
          <a:p>
            <a:r>
              <a:rPr lang="en-US" altLang="zh-CN" dirty="0"/>
              <a:t>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878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图的基本概念：</a:t>
            </a:r>
            <a:r>
              <a:rPr lang="zh-CN" altLang="en-US" dirty="0"/>
              <a:t>六度分隔现象</a:t>
            </a:r>
            <a:endParaRPr lang="en-US" altLang="zh-CN" dirty="0"/>
          </a:p>
          <a:p>
            <a:r>
              <a:rPr lang="zh-CN" altLang="en-US" dirty="0"/>
              <a:t>在这个世界上，任意两个人之间，</a:t>
            </a:r>
            <a:r>
              <a:rPr lang="zh-CN" altLang="en-US" dirty="0">
                <a:solidFill>
                  <a:srgbClr val="C00000"/>
                </a:solidFill>
              </a:rPr>
              <a:t>只隔着六个人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——</a:t>
            </a:r>
            <a:r>
              <a:rPr lang="zh-CN" altLang="en-US" dirty="0"/>
              <a:t>六度分隔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4" y="2213610"/>
            <a:ext cx="3328359" cy="23977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68685" y="2696824"/>
            <a:ext cx="3296733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小世界现象（又称小世界效应），也称六度分隔理论（英文：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Six Degrees of Separation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597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/>
              <a:t>我们身边有很多复杂的系统</a:t>
            </a:r>
            <a:endParaRPr lang="en-US" altLang="zh-CN" dirty="0"/>
          </a:p>
          <a:p>
            <a:pPr lvl="1" algn="just"/>
            <a:r>
              <a:rPr lang="zh-CN" altLang="en-US" dirty="0"/>
              <a:t>截止到</a:t>
            </a: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日，我们的</a:t>
            </a:r>
            <a:r>
              <a:rPr lang="zh-CN" altLang="en-US" dirty="0">
                <a:solidFill>
                  <a:srgbClr val="C00000"/>
                </a:solidFill>
              </a:rPr>
              <a:t>社会</a:t>
            </a:r>
            <a:r>
              <a:rPr lang="zh-CN" altLang="en-US" dirty="0"/>
              <a:t>包含</a:t>
            </a:r>
            <a:r>
              <a:rPr lang="fi-FI" altLang="zh-CN" dirty="0"/>
              <a:t>7,579,185,859</a:t>
            </a:r>
            <a:r>
              <a:rPr lang="zh-CN" altLang="en-US" dirty="0"/>
              <a:t>个</a:t>
            </a:r>
            <a:r>
              <a:rPr lang="zh-CN" altLang="en-US" dirty="0">
                <a:solidFill>
                  <a:srgbClr val="C00000"/>
                </a:solidFill>
              </a:rPr>
              <a:t>个体</a:t>
            </a:r>
            <a:r>
              <a:rPr lang="zh-CN" altLang="en-US" dirty="0"/>
              <a:t>，个体与个体之间有着频繁的</a:t>
            </a:r>
            <a:r>
              <a:rPr lang="zh-CN" altLang="en-US" dirty="0">
                <a:solidFill>
                  <a:srgbClr val="C00000"/>
                </a:solidFill>
              </a:rPr>
              <a:t>交流</a:t>
            </a:r>
            <a:endParaRPr lang="en-US" altLang="zh-CN" dirty="0">
              <a:solidFill>
                <a:srgbClr val="C00000"/>
              </a:solidFill>
            </a:endParaRPr>
          </a:p>
          <a:p>
            <a:pPr lvl="1" algn="just"/>
            <a:r>
              <a:rPr lang="zh-CN" altLang="en-US" dirty="0"/>
              <a:t>截止到</a:t>
            </a:r>
            <a:r>
              <a:rPr lang="en-US" altLang="zh-CN" dirty="0"/>
              <a:t>2018</a:t>
            </a:r>
            <a:r>
              <a:rPr lang="zh-CN" altLang="en-US" dirty="0"/>
              <a:t>年，中国的</a:t>
            </a:r>
            <a:r>
              <a:rPr lang="zh-CN" altLang="en-US" dirty="0">
                <a:solidFill>
                  <a:srgbClr val="C00000"/>
                </a:solidFill>
              </a:rPr>
              <a:t>手机用户</a:t>
            </a:r>
            <a:r>
              <a:rPr lang="zh-CN" altLang="en-US" dirty="0"/>
              <a:t>数量突破</a:t>
            </a:r>
            <a:r>
              <a:rPr lang="en-US" altLang="zh-CN" dirty="0"/>
              <a:t>15</a:t>
            </a:r>
            <a:r>
              <a:rPr lang="zh-CN" altLang="en-US" dirty="0"/>
              <a:t>亿，这些用户的移动设备之间通过复杂的通信网络彼此</a:t>
            </a:r>
            <a:r>
              <a:rPr lang="zh-CN" altLang="en-US" dirty="0">
                <a:solidFill>
                  <a:srgbClr val="C00000"/>
                </a:solidFill>
              </a:rPr>
              <a:t>连接</a:t>
            </a:r>
            <a:endParaRPr lang="en-US" altLang="zh-CN" dirty="0">
              <a:solidFill>
                <a:srgbClr val="C00000"/>
              </a:solidFill>
            </a:endParaRPr>
          </a:p>
          <a:p>
            <a:pPr lvl="1" algn="just"/>
            <a:r>
              <a:rPr lang="zh-CN" altLang="en-US" dirty="0"/>
              <a:t>截止到</a:t>
            </a:r>
            <a:r>
              <a:rPr lang="en-US" altLang="zh-CN" dirty="0"/>
              <a:t>2011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月，</a:t>
            </a:r>
            <a:r>
              <a:rPr lang="zh-CN" altLang="en-US" dirty="0">
                <a:solidFill>
                  <a:srgbClr val="C00000"/>
                </a:solidFill>
              </a:rPr>
              <a:t>全球网站</a:t>
            </a:r>
            <a:r>
              <a:rPr lang="zh-CN" altLang="en-US" dirty="0"/>
              <a:t>的总量突破</a:t>
            </a:r>
            <a:r>
              <a:rPr lang="en-US" altLang="zh-CN" dirty="0"/>
              <a:t>5</a:t>
            </a:r>
            <a:r>
              <a:rPr lang="zh-CN" altLang="en-US" dirty="0"/>
              <a:t>亿，这些网站上汇集了海量的彼此</a:t>
            </a:r>
            <a:r>
              <a:rPr lang="zh-CN" altLang="en-US" dirty="0">
                <a:solidFill>
                  <a:srgbClr val="C00000"/>
                </a:solidFill>
              </a:rPr>
              <a:t>关联</a:t>
            </a:r>
            <a:r>
              <a:rPr lang="zh-CN" altLang="en-US" dirty="0"/>
              <a:t>的信息与知识</a:t>
            </a:r>
            <a:endParaRPr lang="en-US" altLang="zh-CN" dirty="0"/>
          </a:p>
          <a:p>
            <a:pPr lvl="1" algn="just"/>
            <a:r>
              <a:rPr lang="zh-CN" altLang="en-US" dirty="0"/>
              <a:t>我们的</a:t>
            </a:r>
            <a:r>
              <a:rPr lang="zh-CN" altLang="en-US" dirty="0">
                <a:solidFill>
                  <a:srgbClr val="C00000"/>
                </a:solidFill>
              </a:rPr>
              <a:t>大脑由</a:t>
            </a:r>
            <a:r>
              <a:rPr lang="en-US" altLang="zh-CN" dirty="0">
                <a:solidFill>
                  <a:srgbClr val="C00000"/>
                </a:solidFill>
              </a:rPr>
              <a:t>860</a:t>
            </a:r>
            <a:r>
              <a:rPr lang="zh-CN" altLang="en-US" dirty="0">
                <a:solidFill>
                  <a:srgbClr val="C00000"/>
                </a:solidFill>
              </a:rPr>
              <a:t>亿</a:t>
            </a:r>
            <a:r>
              <a:rPr lang="zh-CN" altLang="en-US" dirty="0"/>
              <a:t>个彼此相连、传递信息的</a:t>
            </a:r>
            <a:r>
              <a:rPr lang="zh-CN" altLang="en-US" dirty="0">
                <a:solidFill>
                  <a:srgbClr val="C00000"/>
                </a:solidFill>
              </a:rPr>
              <a:t>神经元</a:t>
            </a:r>
            <a:r>
              <a:rPr lang="zh-CN" altLang="en-US" dirty="0"/>
              <a:t>组成</a:t>
            </a:r>
            <a:endParaRPr lang="en-US" altLang="zh-CN" dirty="0"/>
          </a:p>
          <a:p>
            <a:pPr lvl="1" algn="just"/>
            <a:r>
              <a:rPr lang="zh-CN" altLang="en-US" dirty="0"/>
              <a:t>我们的生命体由</a:t>
            </a:r>
            <a:r>
              <a:rPr lang="zh-CN" altLang="en-US" dirty="0">
                <a:solidFill>
                  <a:srgbClr val="C00000"/>
                </a:solidFill>
              </a:rPr>
              <a:t>基因与蛋白质</a:t>
            </a:r>
            <a:r>
              <a:rPr lang="zh-CN" altLang="en-US" dirty="0"/>
              <a:t>的复杂</a:t>
            </a:r>
            <a:r>
              <a:rPr lang="zh-CN" altLang="en-US" dirty="0">
                <a:solidFill>
                  <a:srgbClr val="C00000"/>
                </a:solidFill>
              </a:rPr>
              <a:t>交互关系</a:t>
            </a:r>
            <a:r>
              <a:rPr lang="zh-CN" altLang="en-US" dirty="0"/>
              <a:t>构成</a:t>
            </a:r>
            <a:endParaRPr lang="en-US" altLang="zh-CN" dirty="0"/>
          </a:p>
          <a:p>
            <a:pPr lvl="1" algn="just"/>
            <a:r>
              <a:rPr lang="en-US" altLang="zh-CN" dirty="0"/>
              <a:t>……</a:t>
            </a:r>
          </a:p>
          <a:p>
            <a:pPr algn="just"/>
            <a:r>
              <a:rPr lang="zh-CN" altLang="en-US" dirty="0"/>
              <a:t>思考：这些复杂的系统有什么</a:t>
            </a:r>
            <a:r>
              <a:rPr lang="zh-CN" altLang="en-US" dirty="0">
                <a:solidFill>
                  <a:srgbClr val="C00000"/>
                </a:solidFill>
              </a:rPr>
              <a:t>共性？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4" name="爆炸形: 8 pt  3">
            <a:extLst>
              <a:ext uri="{FF2B5EF4-FFF2-40B4-BE49-F238E27FC236}">
                <a16:creationId xmlns:a16="http://schemas.microsoft.com/office/drawing/2014/main" id="{FF9690C5-CE14-4F87-A072-A5978E122FF1}"/>
              </a:ext>
            </a:extLst>
          </p:cNvPr>
          <p:cNvSpPr/>
          <p:nvPr/>
        </p:nvSpPr>
        <p:spPr>
          <a:xfrm>
            <a:off x="5779770" y="3867150"/>
            <a:ext cx="2396490" cy="96393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175652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图的基本概念：小世界现象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309349"/>
            <a:ext cx="6353747" cy="31674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00537" y="4685784"/>
            <a:ext cx="603547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https://www.cs.uic.edu/~cornelia/kdsin16/lectures/sna1.pdf</a:t>
            </a:r>
          </a:p>
        </p:txBody>
      </p:sp>
    </p:spTree>
    <p:extLst>
      <p:ext uri="{BB962C8B-B14F-4D97-AF65-F5344CB8AC3E}">
        <p14:creationId xmlns:p14="http://schemas.microsoft.com/office/powerpoint/2010/main" val="389299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图的基本概念：</a:t>
            </a:r>
            <a:r>
              <a:rPr lang="zh-CN" altLang="en-US" dirty="0"/>
              <a:t>三元闭包（</a:t>
            </a:r>
            <a:r>
              <a:rPr lang="en-US" altLang="zh-CN" dirty="0"/>
              <a:t>Triadic</a:t>
            </a:r>
            <a:r>
              <a:rPr lang="zh-CN" altLang="en-US" dirty="0"/>
              <a:t> </a:t>
            </a:r>
            <a:r>
              <a:rPr lang="en-US" altLang="zh-CN" dirty="0"/>
              <a:t>Closure</a:t>
            </a:r>
            <a:r>
              <a:rPr lang="zh-CN" altLang="en-US" dirty="0" smtClean="0"/>
              <a:t>）理论</a:t>
            </a:r>
            <a:endParaRPr lang="en-US" altLang="zh-CN" dirty="0"/>
          </a:p>
          <a:p>
            <a:pPr lvl="1"/>
            <a:r>
              <a:rPr lang="zh-CN" altLang="en-US" dirty="0"/>
              <a:t>如果两个人在网络中有共同的好友，他们成为好友的几率也会提升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几点原因：如果</a:t>
            </a:r>
            <a:r>
              <a:rPr lang="en-US" altLang="zh-CN" dirty="0"/>
              <a:t>B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都有共同的好友</a:t>
            </a:r>
            <a:r>
              <a:rPr lang="en-US" altLang="zh-CN" dirty="0"/>
              <a:t>A</a:t>
            </a:r>
            <a:r>
              <a:rPr lang="zh-CN" altLang="en-US" dirty="0"/>
              <a:t>，那么</a:t>
            </a:r>
            <a:endParaRPr lang="en-US" altLang="zh-CN" dirty="0"/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更有</a:t>
            </a:r>
            <a:r>
              <a:rPr lang="zh-CN" altLang="en-US" dirty="0">
                <a:solidFill>
                  <a:srgbClr val="C00000"/>
                </a:solidFill>
              </a:rPr>
              <a:t>可能遇到</a:t>
            </a:r>
            <a:r>
              <a:rPr lang="en-US" altLang="zh-CN" dirty="0"/>
              <a:t>C——</a:t>
            </a:r>
            <a:r>
              <a:rPr lang="zh-CN" altLang="en-US" dirty="0"/>
              <a:t>因为他们都与</a:t>
            </a:r>
            <a:r>
              <a:rPr lang="en-US" altLang="zh-CN" dirty="0"/>
              <a:t>A</a:t>
            </a:r>
            <a:r>
              <a:rPr lang="zh-CN" altLang="en-US" dirty="0"/>
              <a:t>有交集</a:t>
            </a:r>
            <a:endParaRPr lang="en-US" altLang="zh-CN" dirty="0"/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更有可能</a:t>
            </a:r>
            <a:r>
              <a:rPr lang="zh-CN" altLang="en-US" dirty="0">
                <a:solidFill>
                  <a:srgbClr val="C00000"/>
                </a:solidFill>
              </a:rPr>
              <a:t>互相信任</a:t>
            </a:r>
            <a:r>
              <a:rPr lang="en-US" altLang="zh-CN" dirty="0"/>
              <a:t>——</a:t>
            </a:r>
            <a:r>
              <a:rPr lang="zh-CN" altLang="en-US" dirty="0"/>
              <a:t>因为他们有共同的好友</a:t>
            </a:r>
            <a:endParaRPr lang="en-US" altLang="zh-CN" dirty="0"/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更有</a:t>
            </a:r>
            <a:r>
              <a:rPr lang="zh-CN" altLang="en-US" dirty="0">
                <a:solidFill>
                  <a:srgbClr val="C00000"/>
                </a:solidFill>
              </a:rPr>
              <a:t>可能介绍</a:t>
            </a:r>
            <a:r>
              <a:rPr lang="en-US" altLang="zh-CN" dirty="0"/>
              <a:t>B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认识</a:t>
            </a:r>
            <a:endParaRPr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3870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图的基本概念：</a:t>
            </a:r>
            <a:r>
              <a:rPr lang="zh-CN" altLang="en-US" dirty="0"/>
              <a:t>三元闭包（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Triadic Closure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smtClean="0"/>
              <a:t>其量化</a:t>
            </a:r>
            <a:r>
              <a:rPr lang="zh-CN" altLang="en-US" dirty="0"/>
              <a:t>指标：</a:t>
            </a:r>
            <a:r>
              <a:rPr lang="en-US" altLang="zh-CN" dirty="0"/>
              <a:t>clustering coefficient</a:t>
            </a:r>
          </a:p>
          <a:p>
            <a:pPr lvl="1"/>
            <a:r>
              <a:rPr lang="zh-CN" altLang="en-US" dirty="0"/>
              <a:t>节点</a:t>
            </a:r>
            <a:r>
              <a:rPr lang="en-US" altLang="zh-CN" dirty="0"/>
              <a:t>A</a:t>
            </a:r>
            <a:r>
              <a:rPr lang="zh-CN" altLang="en-US" dirty="0"/>
              <a:t>的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clustering coefficient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任意两个邻居是好友的概率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43" y="2288883"/>
            <a:ext cx="2504955" cy="2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14" y="2288883"/>
            <a:ext cx="2470524" cy="2016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301836" y="3068283"/>
            <a:ext cx="54032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0271" y="4423699"/>
            <a:ext cx="3220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alibri" charset="0"/>
              </a:rPr>
              <a:t>clustering coefficient</a:t>
            </a:r>
            <a:r>
              <a:rPr lang="zh-CN" altLang="en-US" b="1" dirty="0">
                <a:solidFill>
                  <a:srgbClr val="0000FF"/>
                </a:solidFill>
                <a:latin typeface="Calibri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charset="0"/>
              </a:rPr>
              <a:t>of</a:t>
            </a:r>
            <a:r>
              <a:rPr lang="zh-CN" altLang="en-US" b="1" dirty="0">
                <a:solidFill>
                  <a:srgbClr val="0000FF"/>
                </a:solidFill>
                <a:latin typeface="Calibri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charset="0"/>
              </a:rPr>
              <a:t>A</a:t>
            </a:r>
            <a:r>
              <a:rPr lang="zh-CN" altLang="en-US" b="1" dirty="0">
                <a:solidFill>
                  <a:srgbClr val="0000FF"/>
                </a:solidFill>
                <a:latin typeface="Calibri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charset="0"/>
              </a:rPr>
              <a:t>=</a:t>
            </a:r>
            <a:r>
              <a:rPr lang="zh-CN" altLang="en-US" b="1" dirty="0">
                <a:solidFill>
                  <a:srgbClr val="0000FF"/>
                </a:solidFill>
                <a:latin typeface="Calibri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charset="0"/>
              </a:rPr>
              <a:t>1/6</a:t>
            </a:r>
            <a:r>
              <a:rPr lang="en-US" b="1" dirty="0">
                <a:solidFill>
                  <a:srgbClr val="0000FF"/>
                </a:solidFill>
                <a:latin typeface="Calibri" charset="0"/>
              </a:rPr>
              <a:t> </a:t>
            </a:r>
            <a:endParaRPr lang="en-US" dirty="0"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74027" y="4423699"/>
            <a:ext cx="3668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alibri" charset="0"/>
              </a:rPr>
              <a:t>clustering coefficient</a:t>
            </a:r>
            <a:r>
              <a:rPr lang="zh-CN" altLang="en-US" b="1" dirty="0">
                <a:solidFill>
                  <a:srgbClr val="0000FF"/>
                </a:solidFill>
                <a:latin typeface="Calibri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charset="0"/>
              </a:rPr>
              <a:t>of</a:t>
            </a:r>
            <a:r>
              <a:rPr lang="zh-CN" altLang="en-US" b="1" dirty="0">
                <a:solidFill>
                  <a:srgbClr val="0000FF"/>
                </a:solidFill>
                <a:latin typeface="Calibri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charset="0"/>
              </a:rPr>
              <a:t>A</a:t>
            </a:r>
            <a:r>
              <a:rPr lang="zh-CN" altLang="en-US" b="1" dirty="0">
                <a:solidFill>
                  <a:srgbClr val="0000FF"/>
                </a:solidFill>
                <a:latin typeface="Calibri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charset="0"/>
              </a:rPr>
              <a:t>=</a:t>
            </a:r>
            <a:r>
              <a:rPr lang="zh-CN" altLang="en-US" b="1" dirty="0">
                <a:solidFill>
                  <a:srgbClr val="0000FF"/>
                </a:solidFill>
                <a:latin typeface="Calibri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alibri" charset="0"/>
              </a:rPr>
              <a:t>3/6=1/2</a:t>
            </a:r>
            <a:r>
              <a:rPr lang="en-US" b="1" dirty="0">
                <a:solidFill>
                  <a:srgbClr val="0000FF"/>
                </a:solidFill>
                <a:latin typeface="Calibri" charset="0"/>
              </a:rPr>
              <a:t> </a:t>
            </a:r>
            <a:endParaRPr lang="en-US" dirty="0">
              <a:effectLst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EC9DFCB-4ED3-4D62-8BCF-96F22BE22ECE}"/>
              </a:ext>
            </a:extLst>
          </p:cNvPr>
          <p:cNvCxnSpPr/>
          <p:nvPr/>
        </p:nvCxnSpPr>
        <p:spPr>
          <a:xfrm>
            <a:off x="2392680" y="2670810"/>
            <a:ext cx="1085850" cy="53721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BDA91A2-A13E-43A1-9F85-A5D57DDF45EB}"/>
              </a:ext>
            </a:extLst>
          </p:cNvPr>
          <p:cNvCxnSpPr/>
          <p:nvPr/>
        </p:nvCxnSpPr>
        <p:spPr>
          <a:xfrm flipH="1">
            <a:off x="1832610" y="2708910"/>
            <a:ext cx="419100" cy="136017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3958DD5-15A5-4B06-9BC0-3F380D7420F7}"/>
              </a:ext>
            </a:extLst>
          </p:cNvPr>
          <p:cNvCxnSpPr/>
          <p:nvPr/>
        </p:nvCxnSpPr>
        <p:spPr>
          <a:xfrm>
            <a:off x="1832610" y="4107180"/>
            <a:ext cx="975360" cy="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179E85-03E2-4368-963A-C80348420D0D}"/>
              </a:ext>
            </a:extLst>
          </p:cNvPr>
          <p:cNvCxnSpPr/>
          <p:nvPr/>
        </p:nvCxnSpPr>
        <p:spPr>
          <a:xfrm>
            <a:off x="2293620" y="2670810"/>
            <a:ext cx="575310" cy="136398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0554FB9-4C5D-42DB-937B-37075CA4E9F7}"/>
              </a:ext>
            </a:extLst>
          </p:cNvPr>
          <p:cNvCxnSpPr/>
          <p:nvPr/>
        </p:nvCxnSpPr>
        <p:spPr>
          <a:xfrm flipV="1">
            <a:off x="1832610" y="3265170"/>
            <a:ext cx="1573530" cy="80391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CD112D5-7FF2-4828-9C64-1A12756277D2}"/>
              </a:ext>
            </a:extLst>
          </p:cNvPr>
          <p:cNvCxnSpPr/>
          <p:nvPr/>
        </p:nvCxnSpPr>
        <p:spPr>
          <a:xfrm flipH="1">
            <a:off x="5932170" y="2747010"/>
            <a:ext cx="419100" cy="136017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559E330-C0E8-4C58-87F4-577B2C2E9FF9}"/>
              </a:ext>
            </a:extLst>
          </p:cNvPr>
          <p:cNvCxnSpPr/>
          <p:nvPr/>
        </p:nvCxnSpPr>
        <p:spPr>
          <a:xfrm>
            <a:off x="6393180" y="2708910"/>
            <a:ext cx="575310" cy="136398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3A87409-5906-43B2-8C41-BBF26673EF49}"/>
              </a:ext>
            </a:extLst>
          </p:cNvPr>
          <p:cNvCxnSpPr/>
          <p:nvPr/>
        </p:nvCxnSpPr>
        <p:spPr>
          <a:xfrm flipV="1">
            <a:off x="5932170" y="3303270"/>
            <a:ext cx="1573530" cy="80391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02356" y="4756150"/>
            <a:ext cx="813550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[Bearman and Moody]青少年女孩调查：clustering coefficient越低越易自杀</a:t>
            </a:r>
          </a:p>
        </p:txBody>
      </p:sp>
    </p:spTree>
    <p:extLst>
      <p:ext uri="{BB962C8B-B14F-4D97-AF65-F5344CB8AC3E}">
        <p14:creationId xmlns:p14="http://schemas.microsoft.com/office/powerpoint/2010/main" val="259718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3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Graph</a:t>
            </a:r>
            <a:r>
              <a:rPr lang="zh-CN" altLang="en-US" dirty="0"/>
              <a:t>模块的基本内容</a:t>
            </a:r>
            <a:endParaRPr lang="en-US" altLang="zh-CN" dirty="0"/>
          </a:p>
          <a:p>
            <a:r>
              <a:rPr lang="zh-CN" altLang="en-US" dirty="0"/>
              <a:t>基本知识点：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en-US" altLang="zh-CN" b="1" dirty="0"/>
              <a:t>C</a:t>
            </a:r>
            <a:r>
              <a:rPr lang="en-US" altLang="zh-CN" dirty="0"/>
              <a:t>entrality</a:t>
            </a:r>
            <a:r>
              <a:rPr lang="zh-CN" altLang="en-US" dirty="0"/>
              <a:t>：图里的哪些</a:t>
            </a:r>
            <a:r>
              <a:rPr lang="zh-CN" altLang="en-US" dirty="0">
                <a:solidFill>
                  <a:srgbClr val="C00000"/>
                </a:solidFill>
              </a:rPr>
              <a:t>节点更重要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en-US" altLang="zh-CN" b="1" dirty="0"/>
              <a:t>C</a:t>
            </a:r>
            <a:r>
              <a:rPr lang="en-US" altLang="zh-CN" dirty="0"/>
              <a:t>ommunity</a:t>
            </a:r>
            <a:r>
              <a:rPr lang="zh-CN" altLang="en-US" dirty="0"/>
              <a:t>：图是否能够划分为不同的</a:t>
            </a:r>
            <a:r>
              <a:rPr lang="zh-CN" altLang="en-US" dirty="0">
                <a:solidFill>
                  <a:srgbClr val="C00000"/>
                </a:solidFill>
              </a:rPr>
              <a:t>社区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b="1" dirty="0"/>
              <a:t>I</a:t>
            </a:r>
            <a:r>
              <a:rPr lang="en-US" altLang="zh-CN" dirty="0"/>
              <a:t>nfluence</a:t>
            </a:r>
            <a:r>
              <a:rPr lang="zh-CN" altLang="en-US" dirty="0"/>
              <a:t>：信息如何在图上</a:t>
            </a:r>
            <a:r>
              <a:rPr lang="zh-CN" altLang="en-US" dirty="0">
                <a:solidFill>
                  <a:srgbClr val="C00000"/>
                </a:solidFill>
              </a:rPr>
              <a:t>传播</a:t>
            </a:r>
            <a:r>
              <a:rPr lang="zh-CN" altLang="en-US" dirty="0"/>
              <a:t>，如何度量人与人之间的</a:t>
            </a:r>
            <a:r>
              <a:rPr lang="zh-CN" altLang="en-US" dirty="0">
                <a:solidFill>
                  <a:srgbClr val="C00000"/>
                </a:solidFill>
              </a:rPr>
              <a:t>影响力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b="1" dirty="0"/>
              <a:t>Q</a:t>
            </a:r>
            <a:r>
              <a:rPr lang="en-US" altLang="zh-CN" dirty="0"/>
              <a:t>uery</a:t>
            </a:r>
            <a:r>
              <a:rPr lang="zh-CN" altLang="en-US" dirty="0"/>
              <a:t>：如果利用图</a:t>
            </a:r>
            <a:r>
              <a:rPr lang="zh-CN" altLang="en-US" dirty="0">
                <a:solidFill>
                  <a:srgbClr val="C00000"/>
                </a:solidFill>
              </a:rPr>
              <a:t>回答一些</a:t>
            </a:r>
            <a:r>
              <a:rPr lang="zh-CN" altLang="en-US" dirty="0"/>
              <a:t>基本的问题</a:t>
            </a:r>
            <a:endParaRPr lang="en-US" altLang="zh-CN" dirty="0"/>
          </a:p>
          <a:p>
            <a:r>
              <a:rPr lang="zh-CN" altLang="en-US" dirty="0"/>
              <a:t>基本技能：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en-US" altLang="zh-CN" b="1" dirty="0"/>
              <a:t>S</a:t>
            </a:r>
            <a:r>
              <a:rPr lang="en-US" altLang="zh-CN" dirty="0"/>
              <a:t>tatistical</a:t>
            </a:r>
            <a:r>
              <a:rPr lang="zh-CN" altLang="en-US" dirty="0"/>
              <a:t> </a:t>
            </a:r>
            <a:r>
              <a:rPr lang="en-US" altLang="zh-CN" dirty="0"/>
              <a:t>Thinking</a:t>
            </a:r>
            <a:r>
              <a:rPr lang="zh-CN" altLang="en-US" dirty="0"/>
              <a:t>：统计思维</a:t>
            </a:r>
            <a:endParaRPr lang="en-US" altLang="zh-CN" dirty="0"/>
          </a:p>
          <a:p>
            <a:pPr lvl="1"/>
            <a:r>
              <a:rPr lang="en-US" altLang="zh-CN" b="1" dirty="0"/>
              <a:t>O</a:t>
            </a:r>
            <a:r>
              <a:rPr lang="en-US" altLang="zh-CN" dirty="0"/>
              <a:t>ptimization</a:t>
            </a:r>
            <a:r>
              <a:rPr lang="zh-CN" altLang="en-US" dirty="0"/>
              <a:t> </a:t>
            </a:r>
            <a:r>
              <a:rPr lang="en-US" altLang="zh-CN" dirty="0"/>
              <a:t>Thinking</a:t>
            </a:r>
            <a:r>
              <a:rPr lang="zh-CN" altLang="en-US" dirty="0"/>
              <a:t>：优化思维</a:t>
            </a:r>
            <a:endParaRPr lang="en-US" altLang="zh-CN" dirty="0"/>
          </a:p>
          <a:p>
            <a:pPr lvl="1"/>
            <a:r>
              <a:rPr lang="en-US" altLang="zh-CN" b="1" dirty="0"/>
              <a:t>S</a:t>
            </a:r>
            <a:r>
              <a:rPr lang="en-US" altLang="zh-CN" dirty="0"/>
              <a:t>ystem</a:t>
            </a:r>
            <a:r>
              <a:rPr lang="zh-CN" altLang="en-US" dirty="0"/>
              <a:t> </a:t>
            </a:r>
            <a:r>
              <a:rPr lang="en-US" altLang="zh-CN" dirty="0"/>
              <a:t>Thinking</a:t>
            </a:r>
            <a:r>
              <a:rPr lang="zh-CN" altLang="en-US" dirty="0"/>
              <a:t>：系统思维</a:t>
            </a:r>
            <a:endParaRPr lang="en-US" altLang="zh-CN" dirty="0"/>
          </a:p>
          <a:p>
            <a:r>
              <a:rPr lang="zh-CN" altLang="en-US" dirty="0"/>
              <a:t>考核：</a:t>
            </a:r>
            <a:endParaRPr lang="en-US" altLang="zh-CN" dirty="0"/>
          </a:p>
          <a:p>
            <a:pPr lvl="1"/>
            <a:r>
              <a:rPr lang="zh-CN" altLang="en-US" dirty="0"/>
              <a:t>作业：实现</a:t>
            </a:r>
            <a:r>
              <a:rPr lang="en-US" altLang="zh-CN" dirty="0"/>
              <a:t>PageRank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60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24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节点中心度（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Centrality</a:t>
            </a:r>
            <a:r>
              <a:rPr lang="zh-CN" altLang="en-US" dirty="0"/>
              <a:t>）分析</a:t>
            </a:r>
            <a:endParaRPr lang="en-US" altLang="zh-CN" dirty="0"/>
          </a:p>
          <a:p>
            <a:r>
              <a:rPr lang="zh-CN" altLang="en-US" dirty="0"/>
              <a:t>在网络中，不同节点的“地位”是不平等的</a:t>
            </a:r>
            <a:endParaRPr lang="en-US" altLang="zh-CN" dirty="0"/>
          </a:p>
          <a:p>
            <a:pPr lvl="1"/>
            <a:r>
              <a:rPr lang="zh-CN" altLang="en-US" dirty="0"/>
              <a:t>例子：美国高中生恋爱关系图</a:t>
            </a:r>
            <a:endParaRPr lang="en-US" altLang="zh-CN" dirty="0"/>
          </a:p>
          <a:p>
            <a:pPr lvl="1"/>
            <a:r>
              <a:rPr lang="zh-CN" altLang="en-US" dirty="0"/>
              <a:t>边表示</a:t>
            </a:r>
            <a:r>
              <a:rPr lang="en-US" altLang="zh-CN" dirty="0"/>
              <a:t>18</a:t>
            </a:r>
            <a:r>
              <a:rPr lang="zh-CN" altLang="en-US" dirty="0"/>
              <a:t>个月内谈过恋爱</a:t>
            </a:r>
            <a:endParaRPr lang="en-US" altLang="zh-CN" dirty="0"/>
          </a:p>
          <a:p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75" y="1677556"/>
            <a:ext cx="3151625" cy="31553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文本框 10"/>
          <p:cNvSpPr txBox="1"/>
          <p:nvPr/>
        </p:nvSpPr>
        <p:spPr>
          <a:xfrm>
            <a:off x="584064" y="3767994"/>
            <a:ext cx="5077975" cy="106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42900" indent="-342900" algn="l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思考：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你觉得哪些节点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更重要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你怎么解释这种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92" y="2569087"/>
            <a:ext cx="1108378" cy="11083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27" y="2542092"/>
            <a:ext cx="1168752" cy="1168752"/>
          </a:xfrm>
          <a:prstGeom prst="rect">
            <a:avLst/>
          </a:prstGeom>
        </p:spPr>
      </p:pic>
      <p:cxnSp>
        <p:nvCxnSpPr>
          <p:cNvPr id="10" name="Straight Connector 10"/>
          <p:cNvCxnSpPr>
            <a:stCxn id="8" idx="3"/>
            <a:endCxn id="9" idx="1"/>
          </p:cNvCxnSpPr>
          <p:nvPr/>
        </p:nvCxnSpPr>
        <p:spPr>
          <a:xfrm>
            <a:off x="2336270" y="3123276"/>
            <a:ext cx="1616457" cy="319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657793" y="3307542"/>
            <a:ext cx="973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algn="l">
              <a:spcBef>
                <a:spcPct val="2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无向图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199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节点中心度（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Centrality</a:t>
            </a:r>
            <a:r>
              <a:rPr lang="zh-CN" altLang="en-US" dirty="0"/>
              <a:t>）分析</a:t>
            </a:r>
            <a:endParaRPr kumimoji="1" lang="en-US" altLang="zh-CN" dirty="0"/>
          </a:p>
          <a:p>
            <a:r>
              <a:rPr lang="zh-CN" altLang="en-US" dirty="0"/>
              <a:t>在网络中，不同节点的“地位”是不平等的</a:t>
            </a:r>
            <a:endParaRPr lang="en-US" altLang="zh-CN" dirty="0"/>
          </a:p>
          <a:p>
            <a:pPr lvl="1"/>
            <a:r>
              <a:rPr lang="zh-CN" altLang="en-US" dirty="0"/>
              <a:t>例子：美国高中生恋爱关系图</a:t>
            </a:r>
            <a:endParaRPr lang="en-US" altLang="zh-CN" dirty="0"/>
          </a:p>
          <a:p>
            <a:pPr lvl="1"/>
            <a:r>
              <a:rPr lang="zh-CN" altLang="en-US" dirty="0"/>
              <a:t>如果定义有向边：</a:t>
            </a:r>
            <a:r>
              <a:rPr lang="zh-CN" altLang="en-US" dirty="0">
                <a:solidFill>
                  <a:srgbClr val="C00000"/>
                </a:solidFill>
              </a:rPr>
              <a:t>“追求”</a:t>
            </a:r>
            <a:r>
              <a:rPr lang="zh-CN" altLang="en-US" dirty="0"/>
              <a:t>关系</a:t>
            </a:r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6" name="文本框 10"/>
          <p:cNvSpPr txBox="1"/>
          <p:nvPr/>
        </p:nvSpPr>
        <p:spPr>
          <a:xfrm>
            <a:off x="457200" y="3674753"/>
            <a:ext cx="5077975" cy="106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42900" indent="-342900" algn="l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思考：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右边两图中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男生的重要性一样吗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你怎么解释这种重要性？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98" y="2288931"/>
            <a:ext cx="1108378" cy="11083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333" y="2261936"/>
            <a:ext cx="1168752" cy="1168752"/>
          </a:xfrm>
          <a:prstGeom prst="rect">
            <a:avLst/>
          </a:prstGeom>
        </p:spPr>
      </p:pic>
      <p:cxnSp>
        <p:nvCxnSpPr>
          <p:cNvPr id="9" name="Straight Connector 10"/>
          <p:cNvCxnSpPr>
            <a:stCxn id="7" idx="3"/>
            <a:endCxn id="8" idx="1"/>
          </p:cNvCxnSpPr>
          <p:nvPr/>
        </p:nvCxnSpPr>
        <p:spPr>
          <a:xfrm>
            <a:off x="2159876" y="2843120"/>
            <a:ext cx="1616457" cy="31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10"/>
          <p:cNvSpPr txBox="1"/>
          <p:nvPr/>
        </p:nvSpPr>
        <p:spPr>
          <a:xfrm>
            <a:off x="2481399" y="3027386"/>
            <a:ext cx="973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algn="l">
              <a:spcBef>
                <a:spcPct val="2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有向图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62" y="1442691"/>
            <a:ext cx="576000" cy="576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56" y="717271"/>
            <a:ext cx="577606" cy="577606"/>
          </a:xfrm>
          <a:prstGeom prst="rect">
            <a:avLst/>
          </a:prstGeom>
        </p:spPr>
      </p:pic>
      <p:pic>
        <p:nvPicPr>
          <p:cNvPr id="13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78" y="1441085"/>
            <a:ext cx="577606" cy="577606"/>
          </a:xfrm>
          <a:prstGeom prst="rect">
            <a:avLst/>
          </a:prstGeom>
        </p:spPr>
      </p:pic>
      <p:pic>
        <p:nvPicPr>
          <p:cNvPr id="14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56" y="2167308"/>
            <a:ext cx="577606" cy="577606"/>
          </a:xfrm>
          <a:prstGeom prst="rect">
            <a:avLst/>
          </a:prstGeom>
        </p:spPr>
      </p:pic>
      <p:pic>
        <p:nvPicPr>
          <p:cNvPr id="15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034" y="1442273"/>
            <a:ext cx="577606" cy="577606"/>
          </a:xfrm>
          <a:prstGeom prst="rect">
            <a:avLst/>
          </a:prstGeom>
        </p:spPr>
      </p:pic>
      <p:cxnSp>
        <p:nvCxnSpPr>
          <p:cNvPr id="16" name="Straight Connector 17"/>
          <p:cNvCxnSpPr>
            <a:stCxn id="11" idx="0"/>
            <a:endCxn id="12" idx="2"/>
          </p:cNvCxnSpPr>
          <p:nvPr/>
        </p:nvCxnSpPr>
        <p:spPr>
          <a:xfrm flipH="1" flipV="1">
            <a:off x="7466859" y="1294877"/>
            <a:ext cx="803" cy="147814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20"/>
          <p:cNvCxnSpPr>
            <a:stCxn id="11" idx="1"/>
            <a:endCxn id="13" idx="3"/>
          </p:cNvCxnSpPr>
          <p:nvPr/>
        </p:nvCxnSpPr>
        <p:spPr>
          <a:xfrm flipH="1" flipV="1">
            <a:off x="6651684" y="1729888"/>
            <a:ext cx="527978" cy="803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24"/>
          <p:cNvCxnSpPr>
            <a:stCxn id="11" idx="3"/>
            <a:endCxn id="15" idx="1"/>
          </p:cNvCxnSpPr>
          <p:nvPr/>
        </p:nvCxnSpPr>
        <p:spPr>
          <a:xfrm>
            <a:off x="7755662" y="1730691"/>
            <a:ext cx="526372" cy="38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30"/>
          <p:cNvCxnSpPr>
            <a:stCxn id="11" idx="2"/>
            <a:endCxn id="14" idx="0"/>
          </p:cNvCxnSpPr>
          <p:nvPr/>
        </p:nvCxnSpPr>
        <p:spPr>
          <a:xfrm flipH="1">
            <a:off x="7466859" y="2018691"/>
            <a:ext cx="803" cy="148617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62" y="3482590"/>
            <a:ext cx="576000" cy="576000"/>
          </a:xfrm>
          <a:prstGeom prst="rect">
            <a:avLst/>
          </a:prstGeom>
        </p:spPr>
      </p:pic>
      <p:pic>
        <p:nvPicPr>
          <p:cNvPr id="21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56" y="2757170"/>
            <a:ext cx="577606" cy="577606"/>
          </a:xfrm>
          <a:prstGeom prst="rect">
            <a:avLst/>
          </a:prstGeom>
        </p:spPr>
      </p:pic>
      <p:pic>
        <p:nvPicPr>
          <p:cNvPr id="22" name="Picture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78" y="3480984"/>
            <a:ext cx="577606" cy="577606"/>
          </a:xfrm>
          <a:prstGeom prst="rect">
            <a:avLst/>
          </a:prstGeom>
        </p:spPr>
      </p:pic>
      <p:pic>
        <p:nvPicPr>
          <p:cNvPr id="23" name="Picture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56" y="4207207"/>
            <a:ext cx="577606" cy="577606"/>
          </a:xfrm>
          <a:prstGeom prst="rect">
            <a:avLst/>
          </a:prstGeom>
        </p:spPr>
      </p:pic>
      <p:pic>
        <p:nvPicPr>
          <p:cNvPr id="24" name="Picture 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034" y="3482172"/>
            <a:ext cx="577606" cy="577606"/>
          </a:xfrm>
          <a:prstGeom prst="rect">
            <a:avLst/>
          </a:prstGeom>
        </p:spPr>
      </p:pic>
      <p:cxnSp>
        <p:nvCxnSpPr>
          <p:cNvPr id="25" name="Straight Connector 59"/>
          <p:cNvCxnSpPr/>
          <p:nvPr/>
        </p:nvCxnSpPr>
        <p:spPr>
          <a:xfrm flipH="1" flipV="1">
            <a:off x="7466859" y="3334776"/>
            <a:ext cx="803" cy="14781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60"/>
          <p:cNvCxnSpPr/>
          <p:nvPr/>
        </p:nvCxnSpPr>
        <p:spPr>
          <a:xfrm flipH="1" flipV="1">
            <a:off x="6651684" y="3769787"/>
            <a:ext cx="527978" cy="80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61"/>
          <p:cNvCxnSpPr/>
          <p:nvPr/>
        </p:nvCxnSpPr>
        <p:spPr>
          <a:xfrm>
            <a:off x="7755662" y="3770590"/>
            <a:ext cx="526372" cy="385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62"/>
          <p:cNvCxnSpPr/>
          <p:nvPr/>
        </p:nvCxnSpPr>
        <p:spPr>
          <a:xfrm flipH="1">
            <a:off x="7466859" y="4058590"/>
            <a:ext cx="803" cy="148617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63"/>
          <p:cNvSpPr/>
          <p:nvPr/>
        </p:nvSpPr>
        <p:spPr>
          <a:xfrm>
            <a:off x="5951483" y="704850"/>
            <a:ext cx="2979683" cy="2004297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64"/>
          <p:cNvSpPr/>
          <p:nvPr/>
        </p:nvSpPr>
        <p:spPr>
          <a:xfrm>
            <a:off x="5958393" y="2780516"/>
            <a:ext cx="2979683" cy="2004297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7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节点中心度（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Centrality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给定一个图，哪些节点更重要或更有影响力？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为什么要研究节点中心度（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Node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Centrality</a:t>
            </a:r>
            <a:r>
              <a:rPr lang="zh-CN" altLang="en-US" dirty="0"/>
              <a:t>）</a:t>
            </a:r>
            <a:r>
              <a:rPr lang="en-US" altLang="zh-CN" dirty="0"/>
              <a:t>?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在</a:t>
            </a:r>
            <a:r>
              <a:rPr lang="zh-CN" altLang="en-US" dirty="0">
                <a:solidFill>
                  <a:srgbClr val="C00000"/>
                </a:solidFill>
              </a:rPr>
              <a:t>社交</a:t>
            </a:r>
            <a:r>
              <a:rPr lang="zh-CN" altLang="en-US" dirty="0"/>
              <a:t>网络中，每个人的</a:t>
            </a:r>
            <a:r>
              <a:rPr lang="zh-CN" altLang="en-US" dirty="0">
                <a:solidFill>
                  <a:srgbClr val="C00000"/>
                </a:solidFill>
              </a:rPr>
              <a:t>影响力</a:t>
            </a:r>
            <a:r>
              <a:rPr lang="zh-CN" altLang="en-US" dirty="0"/>
              <a:t>如何？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在</a:t>
            </a:r>
            <a:r>
              <a:rPr lang="zh-CN" altLang="en-US" dirty="0">
                <a:solidFill>
                  <a:srgbClr val="C00000"/>
                </a:solidFill>
              </a:rPr>
              <a:t>道路</a:t>
            </a:r>
            <a:r>
              <a:rPr lang="zh-CN" altLang="en-US" dirty="0"/>
              <a:t>网络中，有哪些“</a:t>
            </a:r>
            <a:r>
              <a:rPr lang="zh-CN" altLang="en-US" dirty="0">
                <a:solidFill>
                  <a:srgbClr val="C00000"/>
                </a:solidFill>
              </a:rPr>
              <a:t>关键节点”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在</a:t>
            </a:r>
            <a:r>
              <a:rPr lang="en-US" altLang="zh-CN" dirty="0">
                <a:solidFill>
                  <a:srgbClr val="C00000"/>
                </a:solidFill>
              </a:rPr>
              <a:t>Web</a:t>
            </a:r>
            <a:r>
              <a:rPr lang="zh-CN" altLang="en-US" dirty="0">
                <a:solidFill>
                  <a:srgbClr val="C00000"/>
                </a:solidFill>
              </a:rPr>
              <a:t>网络</a:t>
            </a:r>
            <a:r>
              <a:rPr lang="zh-CN" altLang="en-US" dirty="0"/>
              <a:t>中，哪些</a:t>
            </a:r>
            <a:r>
              <a:rPr lang="zh-CN" altLang="en-US" dirty="0">
                <a:solidFill>
                  <a:srgbClr val="C00000"/>
                </a:solidFill>
              </a:rPr>
              <a:t>网页更加重要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你能想到其它吗？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8190" t="46092" r="17759" b="6092"/>
          <a:stretch/>
        </p:blipFill>
        <p:spPr>
          <a:xfrm>
            <a:off x="5574029" y="2690899"/>
            <a:ext cx="3112771" cy="206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1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4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 Shot 2018-01-28 at 10.55.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309" y="2081259"/>
            <a:ext cx="4558146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Why Graph</a:t>
            </a:r>
          </a:p>
          <a:p>
            <a:r>
              <a:rPr lang="zh-CN" altLang="en-US" dirty="0"/>
              <a:t>为什么使用图模型对数据建模？</a:t>
            </a:r>
            <a:endParaRPr lang="en-US" altLang="zh-CN" dirty="0"/>
          </a:p>
          <a:p>
            <a:pPr lvl="1"/>
            <a:r>
              <a:rPr lang="zh-CN" altLang="en-US" dirty="0"/>
              <a:t>图提供了一种观察数据</a:t>
            </a:r>
            <a:r>
              <a:rPr lang="zh-CN" altLang="en-US" dirty="0">
                <a:solidFill>
                  <a:srgbClr val="AE0627"/>
                </a:solidFill>
              </a:rPr>
              <a:t>结构</a:t>
            </a:r>
            <a:r>
              <a:rPr lang="zh-CN" altLang="en-US" dirty="0"/>
              <a:t>特征的视角</a:t>
            </a:r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6" name="Rectangle 4"/>
          <p:cNvSpPr/>
          <p:nvPr/>
        </p:nvSpPr>
        <p:spPr>
          <a:xfrm>
            <a:off x="5400568" y="883596"/>
            <a:ext cx="2940778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1600" dirty="0">
                <a:latin typeface="Microsoft YaHei" charset="-122"/>
                <a:ea typeface="Microsoft YaHei" charset="-122"/>
              </a:rPr>
              <a:t>一个空手道俱乐部中</a:t>
            </a:r>
            <a:r>
              <a:rPr lang="en-US" altLang="zh-CN" sz="1600" dirty="0">
                <a:latin typeface="Microsoft YaHei" charset="-122"/>
                <a:ea typeface="Microsoft YaHei" charset="-122"/>
              </a:rPr>
              <a:t>34</a:t>
            </a:r>
            <a:r>
              <a:rPr lang="ja-JP" altLang="en-US" sz="1600" dirty="0">
                <a:latin typeface="Microsoft YaHei" charset="-122"/>
                <a:ea typeface="Microsoft YaHei" charset="-122"/>
              </a:rPr>
              <a:t>个成员之间朋友关系形成的图</a:t>
            </a:r>
            <a:endParaRPr lang="en-US" altLang="ja-JP" sz="1600" dirty="0">
              <a:latin typeface="Microsoft YaHei" charset="-122"/>
              <a:ea typeface="Microsoft YaHei" charset="-122"/>
            </a:endParaRPr>
          </a:p>
          <a:p>
            <a:r>
              <a:rPr lang="zh-CN" altLang="en-US" sz="1600" dirty="0">
                <a:solidFill>
                  <a:srgbClr val="AE0627"/>
                </a:solidFill>
                <a:latin typeface="Microsoft YaHei" charset="-122"/>
                <a:ea typeface="Microsoft YaHei" charset="-122"/>
              </a:rPr>
              <a:t>你能发现什么特点？</a:t>
            </a:r>
            <a:endParaRPr lang="en-US" sz="1600" dirty="0">
              <a:solidFill>
                <a:srgbClr val="AE0627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872196" y="2029690"/>
            <a:ext cx="2540180" cy="2726460"/>
          </a:xfrm>
          <a:prstGeom prst="ellipse">
            <a:avLst/>
          </a:prstGeom>
          <a:noFill/>
          <a:ln>
            <a:solidFill>
              <a:srgbClr val="AE06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504972" y="2078182"/>
            <a:ext cx="1836374" cy="2364092"/>
          </a:xfrm>
          <a:prstGeom prst="ellipse">
            <a:avLst/>
          </a:prstGeom>
          <a:noFill/>
          <a:ln>
            <a:solidFill>
              <a:srgbClr val="AE06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06501" y="2418318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AE06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教练</a:t>
            </a:r>
            <a:endParaRPr lang="en-US" dirty="0">
              <a:solidFill>
                <a:srgbClr val="AE062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56779" y="4043236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AE06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创始人</a:t>
            </a:r>
            <a:endParaRPr lang="en-US" dirty="0">
              <a:solidFill>
                <a:srgbClr val="AE062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3028314"/>
            <a:ext cx="2714725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最终这个俱乐分裂成两个对立的空手道俱乐部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rgbClr val="AE06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结构平衡理论</a:t>
            </a:r>
            <a:endParaRPr lang="en-US" dirty="0">
              <a:solidFill>
                <a:srgbClr val="AE06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Straight Arrow Connector 13"/>
          <p:cNvCxnSpPr>
            <a:stCxn id="12" idx="3"/>
            <a:endCxn id="8" idx="2"/>
          </p:cNvCxnSpPr>
          <p:nvPr/>
        </p:nvCxnSpPr>
        <p:spPr>
          <a:xfrm flipV="1">
            <a:off x="3171925" y="3392920"/>
            <a:ext cx="700271" cy="23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09599" y="4696737"/>
            <a:ext cx="780357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https://petterhol.me/2018/01/28/zacharys-zachary-karate-club</a:t>
            </a:r>
            <a:r>
              <a:rPr lang="zh-CN" altLang="en-US" dirty="0" smtClean="0">
                <a:hlinkClick r:id="rId3"/>
              </a:rPr>
              <a:t>/</a:t>
            </a:r>
            <a:endParaRPr lang="en-US" altLang="zh-CN" dirty="0" smtClean="0"/>
          </a:p>
        </p:txBody>
      </p:sp>
      <p:sp>
        <p:nvSpPr>
          <p:cNvPr id="15" name="椭圆 14"/>
          <p:cNvSpPr/>
          <p:nvPr/>
        </p:nvSpPr>
        <p:spPr>
          <a:xfrm>
            <a:off x="5334000" y="3477491"/>
            <a:ext cx="308264" cy="2459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757555" y="2976702"/>
            <a:ext cx="377238" cy="3657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18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节点中心度（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Centrality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基于几何图形的度量方法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基于路径的度量方法</a:t>
            </a:r>
            <a:endParaRPr lang="en-US" altLang="zh-CN" dirty="0"/>
          </a:p>
          <a:p>
            <a:pPr lvl="1"/>
            <a:r>
              <a:rPr lang="en-US" altLang="zh-CN" dirty="0"/>
              <a:t>3.PageRank</a:t>
            </a:r>
            <a:r>
              <a:rPr lang="zh-CN" altLang="en-US" dirty="0"/>
              <a:t>算法</a:t>
            </a:r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952597" y="3038594"/>
            <a:ext cx="364715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PageRank</a:t>
            </a:r>
            <a:r>
              <a:rPr lang="zh-CN" altLang="en-US" dirty="0"/>
              <a:t>算法单独讲授</a:t>
            </a:r>
            <a:endParaRPr lang="en-US" altLang="zh-CN" dirty="0"/>
          </a:p>
          <a:p>
            <a:r>
              <a:rPr lang="zh-CN" altLang="en-US" dirty="0"/>
              <a:t>这里讲述前两种方法计算的中心度</a:t>
            </a:r>
          </a:p>
        </p:txBody>
      </p:sp>
    </p:spTree>
    <p:extLst>
      <p:ext uri="{BB962C8B-B14F-4D97-AF65-F5344CB8AC3E}">
        <p14:creationId xmlns:p14="http://schemas.microsoft.com/office/powerpoint/2010/main" val="65201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我们考虑一个小例子</a:t>
            </a:r>
            <a:endParaRPr lang="en-US" altLang="zh-CN" dirty="0"/>
          </a:p>
          <a:p>
            <a:r>
              <a:rPr lang="zh-CN" altLang="en-US" dirty="0"/>
              <a:t>演示示例</a:t>
            </a:r>
            <a:endParaRPr lang="en-US" altLang="zh-CN" dirty="0"/>
          </a:p>
          <a:p>
            <a:pPr lvl="1"/>
            <a:r>
              <a:rPr lang="zh-CN" altLang="en-US" dirty="0"/>
              <a:t>简化版的美国高中生恋爱关系图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8" y="2136894"/>
            <a:ext cx="2774731" cy="2778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84" y="2136894"/>
            <a:ext cx="3704009" cy="2778006"/>
          </a:xfrm>
          <a:prstGeom prst="rect">
            <a:avLst/>
          </a:prstGeom>
        </p:spPr>
      </p:pic>
      <p:sp>
        <p:nvSpPr>
          <p:cNvPr id="8" name="Right Arrow 6"/>
          <p:cNvSpPr/>
          <p:nvPr/>
        </p:nvSpPr>
        <p:spPr>
          <a:xfrm>
            <a:off x="3834244" y="3289414"/>
            <a:ext cx="772510" cy="4729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10"/>
          <p:cNvSpPr txBox="1"/>
          <p:nvPr/>
        </p:nvSpPr>
        <p:spPr>
          <a:xfrm>
            <a:off x="3670734" y="2868279"/>
            <a:ext cx="973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>
              <a:spcBef>
                <a:spcPct val="2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简化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160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节点中心度（</a:t>
                </a:r>
                <a:r>
                  <a:rPr lang="en-US" altLang="zh-CN" dirty="0"/>
                  <a:t>Node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Centrality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基于几何图形的度量方法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dirty="0"/>
                  <a:t>基本思想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节点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  <a:r>
                  <a:rPr lang="zh-CN" altLang="en-US" dirty="0"/>
                  <a:t>是该节点到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其它节点的距离</a:t>
                </a:r>
                <a:r>
                  <a:rPr lang="zh-CN" altLang="en-US" dirty="0"/>
                  <a:t>的函数</a:t>
                </a:r>
                <a:endParaRPr lang="en-US" altLang="zh-CN" dirty="0"/>
              </a:p>
              <a:p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(In-)Degree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</a:p>
              <a:p>
                <a:pPr lvl="1"/>
                <a:r>
                  <a:rPr lang="zh-CN" altLang="en-US" dirty="0"/>
                  <a:t>节点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取决于它的度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（如果是有向图，则为</a:t>
                </a:r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入度）</a:t>
                </a:r>
                <a:endParaRPr lang="en-US" altLang="zh-CN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即到节点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距离为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的节点的个数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请计算右图中节点的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Degree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/>
              <p:nvPr/>
            </p:nvSpPr>
            <p:spPr>
              <a:xfrm>
                <a:off x="2311312" y="3461987"/>
                <a:ext cx="1619353" cy="561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i="1">
                              <a:latin typeface="Cambria Math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16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charset="0"/>
                            </a:rPr>
                            <m:t>deg</m:t>
                          </m:r>
                          <m:r>
                            <a:rPr lang="en-US" altLang="zh-CN" sz="1600">
                              <a:latin typeface="Cambria Math" charset="0"/>
                            </a:rPr>
                            <m:t>⁡(</m:t>
                          </m:r>
                          <m:r>
                            <a:rPr lang="en-US" altLang="zh-CN" sz="1600" i="1">
                              <a:latin typeface="Cambria Math" charset="0"/>
                            </a:rPr>
                            <m:t>𝑣</m:t>
                          </m:r>
                          <m:r>
                            <a:rPr lang="en-US" altLang="zh-CN" sz="160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altLang="zh-CN" sz="16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1600">
                              <a:latin typeface="Cambria Math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312" y="3461987"/>
                <a:ext cx="1619353" cy="561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1"/>
          <a:stretch/>
        </p:blipFill>
        <p:spPr>
          <a:xfrm>
            <a:off x="5551638" y="2299001"/>
            <a:ext cx="3369530" cy="2325971"/>
          </a:xfrm>
          <a:prstGeom prst="rect">
            <a:avLst/>
          </a:prstGeom>
        </p:spPr>
      </p:pic>
      <p:sp>
        <p:nvSpPr>
          <p:cNvPr id="7" name="Rectangle 5"/>
          <p:cNvSpPr/>
          <p:nvPr/>
        </p:nvSpPr>
        <p:spPr>
          <a:xfrm>
            <a:off x="688536" y="4370361"/>
            <a:ext cx="4572000" cy="584775"/>
          </a:xfrm>
          <a:prstGeom prst="rect">
            <a:avLst/>
          </a:prstGeom>
          <a:solidFill>
            <a:srgbClr val="F6F8FA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{0: 0.1, 1: 0.1, 2: 0.1, 3: 0.4, 4: 0.3, 5: 0.2, 6: 0.4, </a:t>
            </a:r>
          </a:p>
          <a:p>
            <a:r>
              <a:rPr lang="zh-CN" altLang="en-US" sz="1600" dirty="0"/>
              <a:t>  </a:t>
            </a:r>
            <a:r>
              <a:rPr lang="en-US" sz="1600" dirty="0"/>
              <a:t>7: 0.1, 8: 0.1, 9: 0.3, 10: 0.1}</a:t>
            </a:r>
          </a:p>
        </p:txBody>
      </p:sp>
      <p:sp>
        <p:nvSpPr>
          <p:cNvPr id="8" name="矩形 7"/>
          <p:cNvSpPr/>
          <p:nvPr/>
        </p:nvSpPr>
        <p:spPr>
          <a:xfrm>
            <a:off x="5780071" y="1152436"/>
            <a:ext cx="2605739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课堂练习，计算一下节点</a:t>
            </a:r>
            <a:r>
              <a:rPr lang="en-US" altLang="zh-CN" dirty="0"/>
              <a:t>4</a:t>
            </a:r>
            <a:r>
              <a:rPr lang="zh-CN" altLang="en-US" dirty="0"/>
              <a:t>的</a:t>
            </a:r>
            <a:r>
              <a:rPr lang="en-US" altLang="zh-CN" dirty="0"/>
              <a:t>Degree</a:t>
            </a:r>
            <a:r>
              <a:rPr lang="zh-CN" altLang="en-US" dirty="0"/>
              <a:t>中心度</a:t>
            </a:r>
          </a:p>
        </p:txBody>
      </p:sp>
      <p:sp>
        <p:nvSpPr>
          <p:cNvPr id="9" name="Rectangle 6"/>
          <p:cNvSpPr/>
          <p:nvPr/>
        </p:nvSpPr>
        <p:spPr>
          <a:xfrm>
            <a:off x="3120988" y="3798852"/>
            <a:ext cx="828000" cy="21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7"/>
          <p:cNvSpPr/>
          <p:nvPr/>
        </p:nvSpPr>
        <p:spPr>
          <a:xfrm>
            <a:off x="5345637" y="4662748"/>
            <a:ext cx="3369530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问题：公式中为什么除以</a:t>
            </a:r>
            <a:r>
              <a:rPr lang="en-US" altLang="zh-CN" sz="12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n-1</a:t>
            </a:r>
            <a:r>
              <a:rPr lang="zh-CN" altLang="en-US" sz="12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lang="en-US" altLang="zh-CN" sz="12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2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回答：某个节点最多与</a:t>
            </a:r>
            <a:r>
              <a:rPr lang="en-US" altLang="zh-CN" sz="12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n-1</a:t>
            </a:r>
            <a:r>
              <a:rPr lang="zh-CN" altLang="en-US" sz="12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个其它节点有关系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56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节点中心度（</a:t>
                </a:r>
                <a:r>
                  <a:rPr lang="en-US" altLang="zh-CN" dirty="0"/>
                  <a:t>Node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Centrality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基于几何图形的度量方法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dirty="0"/>
                  <a:t>基本思想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节点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  <a:r>
                  <a:rPr lang="zh-CN" altLang="en-US" dirty="0"/>
                  <a:t>是该节点到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其它节点的距离</a:t>
                </a:r>
                <a:r>
                  <a:rPr lang="zh-CN" altLang="en-US" dirty="0"/>
                  <a:t>的函数</a:t>
                </a:r>
                <a:endParaRPr lang="en-US" altLang="zh-CN" dirty="0"/>
              </a:p>
              <a:p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(In-)Degree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</a:p>
              <a:p>
                <a:pPr lvl="1"/>
                <a:r>
                  <a:rPr lang="zh-CN" altLang="en-US" dirty="0"/>
                  <a:t>节点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取决于它的度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（如果是有向图，则为</a:t>
                </a:r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入度）</a:t>
                </a:r>
                <a:endParaRPr lang="en-US" altLang="zh-CN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即到节点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距离为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的节点的个数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请计算右图中节点的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Degree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/>
              <p:nvPr/>
            </p:nvSpPr>
            <p:spPr>
              <a:xfrm>
                <a:off x="2311312" y="3461987"/>
                <a:ext cx="1619353" cy="561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i="1">
                              <a:latin typeface="Cambria Math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16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charset="0"/>
                            </a:rPr>
                            <m:t>deg</m:t>
                          </m:r>
                          <m:r>
                            <a:rPr lang="en-US" altLang="zh-CN" sz="1600">
                              <a:latin typeface="Cambria Math" charset="0"/>
                            </a:rPr>
                            <m:t>⁡(</m:t>
                          </m:r>
                          <m:r>
                            <a:rPr lang="en-US" altLang="zh-CN" sz="1600" i="1">
                              <a:latin typeface="Cambria Math" charset="0"/>
                            </a:rPr>
                            <m:t>𝑣</m:t>
                          </m:r>
                          <m:r>
                            <a:rPr lang="en-US" altLang="zh-CN" sz="160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altLang="zh-CN" sz="16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1600">
                              <a:latin typeface="Cambria Math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312" y="3461987"/>
                <a:ext cx="1619353" cy="561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1"/>
          <a:stretch/>
        </p:blipFill>
        <p:spPr>
          <a:xfrm>
            <a:off x="5567593" y="2441317"/>
            <a:ext cx="3369530" cy="2325971"/>
          </a:xfrm>
          <a:prstGeom prst="rect">
            <a:avLst/>
          </a:prstGeom>
        </p:spPr>
      </p:pic>
      <p:sp>
        <p:nvSpPr>
          <p:cNvPr id="7" name="Rectangle 5"/>
          <p:cNvSpPr/>
          <p:nvPr/>
        </p:nvSpPr>
        <p:spPr>
          <a:xfrm>
            <a:off x="688536" y="4370361"/>
            <a:ext cx="4572000" cy="584775"/>
          </a:xfrm>
          <a:prstGeom prst="rect">
            <a:avLst/>
          </a:prstGeom>
          <a:solidFill>
            <a:srgbClr val="F6F8FA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{0: 0.1, 1: 0.1, 2: 0.1, 3: 0.4, 4: 0.3, 5: 0.2, 6: 0.4, </a:t>
            </a:r>
          </a:p>
          <a:p>
            <a:r>
              <a:rPr lang="zh-CN" altLang="en-US" sz="1600" dirty="0"/>
              <a:t>  </a:t>
            </a:r>
            <a:r>
              <a:rPr lang="en-US" sz="1600" dirty="0"/>
              <a:t>7: 0.1, 8: 0.1, 9: 0.3, 10: 0.1}</a:t>
            </a:r>
          </a:p>
        </p:txBody>
      </p:sp>
      <p:sp>
        <p:nvSpPr>
          <p:cNvPr id="8" name="矩形 7"/>
          <p:cNvSpPr/>
          <p:nvPr/>
        </p:nvSpPr>
        <p:spPr>
          <a:xfrm>
            <a:off x="5780071" y="983902"/>
            <a:ext cx="2605739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课堂练习，计算一下节点</a:t>
            </a:r>
            <a:r>
              <a:rPr lang="en-US" altLang="zh-CN" dirty="0"/>
              <a:t>4</a:t>
            </a:r>
            <a:r>
              <a:rPr lang="zh-CN" altLang="en-US" dirty="0"/>
              <a:t>的</a:t>
            </a:r>
            <a:r>
              <a:rPr lang="en-US" altLang="zh-CN" dirty="0"/>
              <a:t>Degree</a:t>
            </a:r>
            <a:r>
              <a:rPr lang="zh-CN" altLang="en-US" dirty="0"/>
              <a:t>中心度</a:t>
            </a:r>
            <a:endParaRPr lang="en-US" altLang="zh-CN" dirty="0"/>
          </a:p>
          <a:p>
            <a:pPr algn="just"/>
            <a:r>
              <a:rPr lang="en-US" altLang="zh-CN" dirty="0"/>
              <a:t>3/(11-1) = 3/10=0.3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0E7F171-4806-46D8-A0B5-B749BAC2BC91}"/>
              </a:ext>
            </a:extLst>
          </p:cNvPr>
          <p:cNvSpPr/>
          <p:nvPr/>
        </p:nvSpPr>
        <p:spPr>
          <a:xfrm>
            <a:off x="3048000" y="4370361"/>
            <a:ext cx="562429" cy="29235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58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节点中心度（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Centrality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Degree </a:t>
            </a:r>
            <a:r>
              <a:rPr lang="zh-CN" altLang="en-US" dirty="0"/>
              <a:t>中心度</a:t>
            </a:r>
            <a:endParaRPr lang="en-US" altLang="zh-CN" dirty="0"/>
          </a:p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如何解释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Degree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Centrality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恋爱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网络：哥的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情史很丰富 😒</a:t>
            </a:r>
            <a:endParaRPr lang="en-US" altLang="zh-CN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微博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网络：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V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1588912"/>
            <a:ext cx="3759010" cy="28192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7516" y="3406431"/>
            <a:ext cx="4572000" cy="584775"/>
          </a:xfrm>
          <a:prstGeom prst="rect">
            <a:avLst/>
          </a:prstGeom>
          <a:solidFill>
            <a:srgbClr val="F6F8FA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{0: 0.1, 1: 0.1, 2: 0.1, 3: 0.4, 4: 0.3, 5: 0.2, 6: 0.4, </a:t>
            </a:r>
          </a:p>
          <a:p>
            <a:r>
              <a:rPr lang="zh-CN" altLang="en-US" sz="1600" dirty="0"/>
              <a:t>  </a:t>
            </a:r>
            <a:r>
              <a:rPr lang="en-US" sz="1600" dirty="0"/>
              <a:t>7: 0.1, 8: 0.1, 9: 0.3, 10: 0.1}</a:t>
            </a:r>
          </a:p>
        </p:txBody>
      </p:sp>
      <p:sp>
        <p:nvSpPr>
          <p:cNvPr id="7" name="椭圆 6"/>
          <p:cNvSpPr/>
          <p:nvPr/>
        </p:nvSpPr>
        <p:spPr>
          <a:xfrm>
            <a:off x="1920240" y="3406431"/>
            <a:ext cx="598170" cy="3540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608070" y="3406431"/>
            <a:ext cx="598170" cy="3540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75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63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节点中心度（</a:t>
                </a:r>
                <a:r>
                  <a:rPr lang="en-US" altLang="zh-CN" dirty="0"/>
                  <a:t>Node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Centrality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en-US" altLang="zh-CN" dirty="0"/>
                  <a:t>Closeness</a:t>
                </a:r>
                <a:r>
                  <a:rPr lang="zh-CN" altLang="en-US" dirty="0"/>
                  <a:t>中心度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如果一个顶点到其他顶点的距离都比较短，那么它处于网络的中心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节点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取决于其它节点到它的距离是否接近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其它节点到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的距离越接近，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越重要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996249" y="2749151"/>
                <a:ext cx="2718886" cy="7140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−1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zh-CN" alt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𝑉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−{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9" y="2749151"/>
                <a:ext cx="2718886" cy="714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5"/>
          <p:cNvSpPr/>
          <p:nvPr/>
        </p:nvSpPr>
        <p:spPr>
          <a:xfrm>
            <a:off x="901657" y="3588870"/>
            <a:ext cx="4572000" cy="584775"/>
          </a:xfrm>
          <a:prstGeom prst="rect">
            <a:avLst/>
          </a:prstGeom>
          <a:solidFill>
            <a:srgbClr val="F6F8FA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{0: 0.32, 1: 0.32, 2: 0.32, 3: 0.45, </a:t>
            </a:r>
            <a:r>
              <a:rPr lang="en-US" sz="1600" dirty="0">
                <a:solidFill>
                  <a:srgbClr val="FF0000"/>
                </a:solidFill>
              </a:rPr>
              <a:t>4: 0.5</a:t>
            </a:r>
            <a:r>
              <a:rPr lang="en-US" altLang="zh-CN" sz="1600" dirty="0">
                <a:solidFill>
                  <a:srgbClr val="FF0000"/>
                </a:solidFill>
              </a:rPr>
              <a:t>3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FF0000"/>
                </a:solidFill>
              </a:rPr>
              <a:t>5: 0.45</a:t>
            </a:r>
            <a:r>
              <a:rPr lang="en-US" sz="1600" dirty="0"/>
              <a:t>, 6: 0.43, 7: 0.3</a:t>
            </a:r>
            <a:r>
              <a:rPr lang="en-US" altLang="zh-CN" sz="1600" dirty="0"/>
              <a:t>1</a:t>
            </a:r>
            <a:r>
              <a:rPr lang="en-US" sz="1600" dirty="0"/>
              <a:t>, 8: 0.31, </a:t>
            </a:r>
            <a:r>
              <a:rPr lang="en-US" sz="1600" dirty="0">
                <a:solidFill>
                  <a:srgbClr val="FF0000"/>
                </a:solidFill>
              </a:rPr>
              <a:t>9: 0.5</a:t>
            </a:r>
            <a:r>
              <a:rPr lang="en-US" sz="1600" dirty="0"/>
              <a:t>, 10: 0.34}</a:t>
            </a:r>
          </a:p>
        </p:txBody>
      </p:sp>
      <p:sp>
        <p:nvSpPr>
          <p:cNvPr id="6" name="Rectangle 8"/>
          <p:cNvSpPr/>
          <p:nvPr/>
        </p:nvSpPr>
        <p:spPr>
          <a:xfrm>
            <a:off x="-28510" y="3619647"/>
            <a:ext cx="10247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Closeness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Centrality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9"/>
              <p:cNvSpPr/>
              <p:nvPr/>
            </p:nvSpPr>
            <p:spPr>
              <a:xfrm>
                <a:off x="3715135" y="2834314"/>
                <a:ext cx="159050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CN" sz="1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sz="1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𝑢</m:t>
                    </m:r>
                    <m:r>
                      <a:rPr lang="en-US" altLang="zh-CN" sz="1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CN" sz="1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𝑣</m:t>
                    </m:r>
                    <m:r>
                      <a:rPr lang="en-US" altLang="zh-CN" sz="1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𝑢</m:t>
                    </m:r>
                  </m:oMath>
                </a14:m>
                <a:r>
                  <a:rPr lang="zh-CN" altLang="en-US" sz="16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𝑣</m:t>
                    </m:r>
                  </m:oMath>
                </a14:m>
                <a:r>
                  <a:rPr lang="zh-CN" altLang="en-US" sz="16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的最短距离</a:t>
                </a:r>
                <a:endParaRPr lang="en-US" sz="160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135" y="2834314"/>
                <a:ext cx="1590502" cy="584775"/>
              </a:xfrm>
              <a:prstGeom prst="rect">
                <a:avLst/>
              </a:prstGeom>
              <a:blipFill>
                <a:blip r:embed="rId4"/>
                <a:stretch>
                  <a:fillRect l="-1916"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5745781" y="847636"/>
            <a:ext cx="2605739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课堂练习，计算一下节点</a:t>
            </a:r>
            <a:r>
              <a:rPr lang="en-US" altLang="zh-CN" dirty="0"/>
              <a:t>4</a:t>
            </a:r>
            <a:r>
              <a:rPr lang="zh-CN" altLang="en-US" dirty="0"/>
              <a:t>的</a:t>
            </a:r>
            <a:r>
              <a:rPr lang="en-US" altLang="zh-CN" dirty="0"/>
              <a:t>Closeness</a:t>
            </a:r>
            <a:r>
              <a:rPr lang="zh-CN" altLang="en-US" dirty="0"/>
              <a:t>中心度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EF415325-8D7C-4018-B1FF-D1D731778A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1"/>
          <a:stretch/>
        </p:blipFill>
        <p:spPr>
          <a:xfrm>
            <a:off x="5567593" y="2441317"/>
            <a:ext cx="3369530" cy="232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6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节点中心度（</a:t>
                </a:r>
                <a:r>
                  <a:rPr lang="en-US" altLang="zh-CN" dirty="0"/>
                  <a:t>Node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Centrality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en-US" altLang="zh-CN" dirty="0"/>
                  <a:t>Closeness</a:t>
                </a:r>
                <a:r>
                  <a:rPr lang="zh-CN" altLang="en-US" dirty="0"/>
                  <a:t>中心度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如果一个顶点到其他顶点的距离都比较短，那么它处于网络的中心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节点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取决于其它节点到它的距离是否接近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其它节点到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的距离越接近，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越重要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996249" y="2749151"/>
                <a:ext cx="2718886" cy="7140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−1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zh-CN" alt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𝑉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−{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49" y="2749151"/>
                <a:ext cx="2718886" cy="714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5"/>
          <p:cNvSpPr/>
          <p:nvPr/>
        </p:nvSpPr>
        <p:spPr>
          <a:xfrm>
            <a:off x="901657" y="3588870"/>
            <a:ext cx="4572000" cy="584775"/>
          </a:xfrm>
          <a:prstGeom prst="rect">
            <a:avLst/>
          </a:prstGeom>
          <a:solidFill>
            <a:srgbClr val="F6F8FA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{0: 0.32, 1: 0.32, 2: 0.32, 3: 0.45, </a:t>
            </a:r>
            <a:r>
              <a:rPr lang="en-US" sz="1600" dirty="0">
                <a:solidFill>
                  <a:srgbClr val="FF0000"/>
                </a:solidFill>
              </a:rPr>
              <a:t>4: 0.5</a:t>
            </a:r>
            <a:r>
              <a:rPr lang="en-US" altLang="zh-CN" sz="1600" dirty="0">
                <a:solidFill>
                  <a:srgbClr val="FF0000"/>
                </a:solidFill>
              </a:rPr>
              <a:t>3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FF0000"/>
                </a:solidFill>
              </a:rPr>
              <a:t>5: 0.45</a:t>
            </a:r>
            <a:r>
              <a:rPr lang="en-US" sz="1600" dirty="0"/>
              <a:t>, 6: 0.43, 7: 0.3</a:t>
            </a:r>
            <a:r>
              <a:rPr lang="en-US" altLang="zh-CN" sz="1600" dirty="0"/>
              <a:t>1</a:t>
            </a:r>
            <a:r>
              <a:rPr lang="en-US" sz="1600" dirty="0"/>
              <a:t>, 8: 0.31, </a:t>
            </a:r>
            <a:r>
              <a:rPr lang="en-US" sz="1600" dirty="0">
                <a:solidFill>
                  <a:srgbClr val="FF0000"/>
                </a:solidFill>
              </a:rPr>
              <a:t>9: 0.5</a:t>
            </a:r>
            <a:r>
              <a:rPr lang="en-US" sz="1600" dirty="0"/>
              <a:t>, 10: 0.34}</a:t>
            </a:r>
          </a:p>
        </p:txBody>
      </p:sp>
      <p:sp>
        <p:nvSpPr>
          <p:cNvPr id="6" name="Rectangle 8"/>
          <p:cNvSpPr/>
          <p:nvPr/>
        </p:nvSpPr>
        <p:spPr>
          <a:xfrm>
            <a:off x="-28510" y="3619647"/>
            <a:ext cx="10247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Closeness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Centrality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9"/>
              <p:cNvSpPr/>
              <p:nvPr/>
            </p:nvSpPr>
            <p:spPr>
              <a:xfrm>
                <a:off x="3715135" y="2834314"/>
                <a:ext cx="159050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CN" sz="1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sz="1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𝑢</m:t>
                    </m:r>
                    <m:r>
                      <a:rPr lang="en-US" altLang="zh-CN" sz="1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CN" sz="1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𝑣</m:t>
                    </m:r>
                    <m:r>
                      <a:rPr lang="en-US" altLang="zh-CN" sz="1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𝑢</m:t>
                    </m:r>
                  </m:oMath>
                </a14:m>
                <a:r>
                  <a:rPr lang="zh-CN" altLang="en-US" sz="16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𝑣</m:t>
                    </m:r>
                  </m:oMath>
                </a14:m>
                <a:r>
                  <a:rPr lang="zh-CN" altLang="en-US" sz="16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的最短距离</a:t>
                </a:r>
                <a:endParaRPr lang="en-US" sz="160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135" y="2834314"/>
                <a:ext cx="1590502" cy="584775"/>
              </a:xfrm>
              <a:prstGeom prst="rect">
                <a:avLst/>
              </a:prstGeom>
              <a:blipFill>
                <a:blip r:embed="rId4"/>
                <a:stretch>
                  <a:fillRect l="-1916"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5502584" y="368355"/>
            <a:ext cx="3309377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/>
              <a:t>课堂练习，计算一下节点</a:t>
            </a:r>
            <a:r>
              <a:rPr lang="en-US" altLang="zh-CN" sz="1600" dirty="0"/>
              <a:t>4</a:t>
            </a:r>
            <a:r>
              <a:rPr lang="zh-CN" altLang="en-US" sz="1600" dirty="0"/>
              <a:t>的</a:t>
            </a:r>
            <a:r>
              <a:rPr lang="en-US" altLang="zh-CN" sz="1600" dirty="0"/>
              <a:t>Closeness</a:t>
            </a:r>
            <a:r>
              <a:rPr lang="zh-CN" altLang="en-US" sz="1600" dirty="0"/>
              <a:t>中心度，</a:t>
            </a:r>
            <a:r>
              <a:rPr lang="en-US" altLang="zh-CN" sz="1600" dirty="0"/>
              <a:t>4</a:t>
            </a:r>
            <a:r>
              <a:rPr lang="zh-CN" altLang="en-US" sz="1600" dirty="0"/>
              <a:t>到其他节点的距离为</a:t>
            </a:r>
            <a:r>
              <a:rPr lang="en-US" altLang="zh-CN" sz="1600" dirty="0"/>
              <a:t>2+2+2+1+1+1+2+2+3+3</a:t>
            </a:r>
            <a:r>
              <a:rPr lang="zh-CN" altLang="en-US" sz="1600" dirty="0"/>
              <a:t>等</a:t>
            </a:r>
            <a:endParaRPr lang="en-US" altLang="zh-CN" sz="1600" dirty="0"/>
          </a:p>
          <a:p>
            <a:pPr algn="just"/>
            <a:r>
              <a:rPr lang="en-US" altLang="zh-CN" sz="1600" dirty="0"/>
              <a:t>(11-1)/(2+2+2+1+1+1+2+2+3+3)</a:t>
            </a:r>
          </a:p>
          <a:p>
            <a:pPr algn="just"/>
            <a:r>
              <a:rPr lang="en-US" altLang="zh-CN" sz="1600" dirty="0"/>
              <a:t>=10/19=0.5263</a:t>
            </a:r>
            <a:endParaRPr lang="zh-CN" altLang="en-US" sz="1600" dirty="0"/>
          </a:p>
        </p:txBody>
      </p:sp>
      <p:sp>
        <p:nvSpPr>
          <p:cNvPr id="10" name="椭圆 9"/>
          <p:cNvSpPr/>
          <p:nvPr/>
        </p:nvSpPr>
        <p:spPr>
          <a:xfrm>
            <a:off x="3661410" y="3619647"/>
            <a:ext cx="689610" cy="3160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EA488983-0A1A-4E88-8EA7-1EDAE5210F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1"/>
          <a:stretch/>
        </p:blipFill>
        <p:spPr>
          <a:xfrm>
            <a:off x="5567593" y="2441317"/>
            <a:ext cx="3369530" cy="232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2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Closeness</a:t>
                </a:r>
                <a:r>
                  <a:rPr lang="zh-CN" altLang="en-US" dirty="0"/>
                  <a:t>中心度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如果一个顶点到其他顶点的距离都比较短，那么它处于网络的中心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节点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取决于其它节点到它的距离是否接近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其它节点到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的距离越接近，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越重要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2"/>
          <a:stretch/>
        </p:blipFill>
        <p:spPr>
          <a:xfrm>
            <a:off x="5712109" y="1811354"/>
            <a:ext cx="3328363" cy="2809613"/>
          </a:xfrm>
          <a:prstGeom prst="rect">
            <a:avLst/>
          </a:prstGeom>
        </p:spPr>
      </p:pic>
      <p:sp>
        <p:nvSpPr>
          <p:cNvPr id="7" name="Rectangle 12"/>
          <p:cNvSpPr/>
          <p:nvPr/>
        </p:nvSpPr>
        <p:spPr>
          <a:xfrm>
            <a:off x="958807" y="2662164"/>
            <a:ext cx="4572000" cy="584775"/>
          </a:xfrm>
          <a:prstGeom prst="rect">
            <a:avLst/>
          </a:prstGeom>
          <a:solidFill>
            <a:srgbClr val="F6F8FA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{0: 0.32, 1: 0.32, 2: 0.32, 3: 0.45, </a:t>
            </a:r>
            <a:r>
              <a:rPr lang="en-US" sz="1600" dirty="0">
                <a:solidFill>
                  <a:srgbClr val="FF0000"/>
                </a:solidFill>
              </a:rPr>
              <a:t>4: 0.5</a:t>
            </a:r>
            <a:r>
              <a:rPr lang="en-US" altLang="zh-CN" sz="1600" dirty="0">
                <a:solidFill>
                  <a:srgbClr val="FF0000"/>
                </a:solidFill>
              </a:rPr>
              <a:t>3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FF0000"/>
                </a:solidFill>
              </a:rPr>
              <a:t>5: 0.45</a:t>
            </a:r>
            <a:r>
              <a:rPr lang="en-US" sz="1600" dirty="0"/>
              <a:t>, 6: 0.43, 7: 0.3</a:t>
            </a:r>
            <a:r>
              <a:rPr lang="en-US" altLang="zh-CN" sz="1600" dirty="0"/>
              <a:t>1</a:t>
            </a:r>
            <a:r>
              <a:rPr lang="en-US" sz="1600" dirty="0"/>
              <a:t>, 8: 0.31, </a:t>
            </a:r>
            <a:r>
              <a:rPr lang="en-US" sz="1600" dirty="0">
                <a:solidFill>
                  <a:srgbClr val="FF0000"/>
                </a:solidFill>
              </a:rPr>
              <a:t>9: 0.5</a:t>
            </a:r>
            <a:r>
              <a:rPr lang="en-US" sz="1600" dirty="0"/>
              <a:t>, 10: 0.34}</a:t>
            </a:r>
          </a:p>
        </p:txBody>
      </p:sp>
      <p:sp>
        <p:nvSpPr>
          <p:cNvPr id="8" name="Rectangle 13"/>
          <p:cNvSpPr/>
          <p:nvPr/>
        </p:nvSpPr>
        <p:spPr>
          <a:xfrm>
            <a:off x="28640" y="2692941"/>
            <a:ext cx="10247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Closeness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Centrality</a:t>
            </a:r>
            <a:endParaRPr lang="en-US" sz="1400" dirty="0"/>
          </a:p>
        </p:txBody>
      </p:sp>
      <p:sp>
        <p:nvSpPr>
          <p:cNvPr id="9" name="Rectangle 10"/>
          <p:cNvSpPr/>
          <p:nvPr/>
        </p:nvSpPr>
        <p:spPr>
          <a:xfrm>
            <a:off x="541019" y="3366475"/>
            <a:ext cx="4572000" cy="134190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如何解释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Closeness Centrality</a:t>
            </a:r>
            <a:r>
              <a:rPr lang="zh-CN" altLang="en-US" sz="2000" dirty="0">
                <a:latin typeface="Calibri" charset="0"/>
                <a:ea typeface="Calibri" charset="0"/>
                <a:cs typeface="Calibri" charset="0"/>
              </a:rPr>
              <a:t>？</a:t>
            </a:r>
            <a:endParaRPr lang="en-US" altLang="zh-CN" sz="2000" dirty="0"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恋爱网络：哥不是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的男朋友，就是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女友的前男友 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道路网络：中心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127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67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Why Graph</a:t>
            </a:r>
          </a:p>
          <a:p>
            <a:r>
              <a:rPr lang="zh-CN" altLang="en-US" dirty="0"/>
              <a:t>为什么使用图模型对数据建模？</a:t>
            </a:r>
            <a:endParaRPr lang="en-US" altLang="zh-CN" dirty="0"/>
          </a:p>
          <a:p>
            <a:pPr lvl="1"/>
            <a:r>
              <a:rPr lang="zh-CN" altLang="en-US" dirty="0"/>
              <a:t>图提供了一种观察数据</a:t>
            </a:r>
            <a:r>
              <a:rPr lang="zh-CN" altLang="en-US" dirty="0">
                <a:solidFill>
                  <a:srgbClr val="AE0627"/>
                </a:solidFill>
              </a:rPr>
              <a:t>结构</a:t>
            </a:r>
            <a:r>
              <a:rPr lang="zh-CN" altLang="en-US" dirty="0"/>
              <a:t>特征的视角</a:t>
            </a:r>
            <a:endParaRPr lang="en-US" altLang="zh-CN" dirty="0"/>
          </a:p>
          <a:p>
            <a:endParaRPr kumimoji="1" lang="en-US" altLang="zh-CN" b="1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96" y="1925159"/>
            <a:ext cx="4171359" cy="2687370"/>
          </a:xfrm>
          <a:prstGeom prst="rect">
            <a:avLst/>
          </a:prstGeom>
        </p:spPr>
      </p:pic>
      <p:sp>
        <p:nvSpPr>
          <p:cNvPr id="7" name="Rectangle 4"/>
          <p:cNvSpPr/>
          <p:nvPr/>
        </p:nvSpPr>
        <p:spPr>
          <a:xfrm>
            <a:off x="5185063" y="950541"/>
            <a:ext cx="3677585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Microsoft YaHei" charset="-122"/>
                <a:ea typeface="Microsoft YaHei" charset="-122"/>
              </a:rPr>
              <a:t>2004</a:t>
            </a:r>
            <a:r>
              <a:rPr lang="zh-CN" altLang="en-US" sz="1600" dirty="0">
                <a:latin typeface="Microsoft YaHei" charset="-122"/>
                <a:ea typeface="Microsoft YaHei" charset="-122"/>
              </a:rPr>
              <a:t>年美国大选前，政治博客之间的链接网络</a:t>
            </a:r>
            <a:endParaRPr lang="en-US" altLang="ja-JP" sz="1600" dirty="0">
              <a:latin typeface="Microsoft YaHei" charset="-122"/>
              <a:ea typeface="Microsoft YaHei" charset="-122"/>
            </a:endParaRPr>
          </a:p>
          <a:p>
            <a:r>
              <a:rPr lang="zh-CN" altLang="en-US" sz="1600" dirty="0">
                <a:solidFill>
                  <a:srgbClr val="AE0627"/>
                </a:solidFill>
                <a:latin typeface="Microsoft YaHei" charset="-122"/>
                <a:ea typeface="Microsoft YaHei" charset="-122"/>
              </a:rPr>
              <a:t>你能发现什么特点？</a:t>
            </a:r>
            <a:endParaRPr lang="en-US" sz="1600" dirty="0">
              <a:solidFill>
                <a:srgbClr val="AE0627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7200" y="4685784"/>
            <a:ext cx="813816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https://www.cs.cornell.edu/home/kleinber/networks-book/networks-book.</a:t>
            </a:r>
            <a:r>
              <a:rPr lang="zh-CN" altLang="en-US" dirty="0" smtClean="0">
                <a:hlinkClick r:id="rId3"/>
              </a:rPr>
              <a:t>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931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Betweenness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</a:p>
              <a:p>
                <a:pPr lvl="1"/>
                <a:r>
                  <a:rPr lang="zh-CN" altLang="en-US" dirty="0"/>
                  <a:t>节点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取决于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它是否</a:t>
                </a:r>
                <a:r>
                  <a:rPr lang="zh-CN" altLang="zh-CN" dirty="0"/>
                  <a:t>经常出现在其它节点</a:t>
                </a:r>
                <a:r>
                  <a:rPr lang="zh-CN" altLang="en-US" dirty="0"/>
                  <a:t>的</a:t>
                </a:r>
                <a:r>
                  <a:rPr lang="zh-CN" altLang="zh-CN" dirty="0"/>
                  <a:t>最短路径</a:t>
                </a:r>
                <a:r>
                  <a:rPr lang="zh-CN" altLang="en-US" dirty="0"/>
                  <a:t>上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出现在其它节点最短路径上次数越多，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越重要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/>
              <p:nvPr/>
            </p:nvSpPr>
            <p:spPr>
              <a:xfrm>
                <a:off x="1024759" y="2645405"/>
                <a:ext cx="2397066" cy="785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𝜎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𝜎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59" y="2645405"/>
                <a:ext cx="2397066" cy="7857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9"/>
              <p:cNvSpPr/>
              <p:nvPr/>
            </p:nvSpPr>
            <p:spPr>
              <a:xfrm>
                <a:off x="3542634" y="2668937"/>
                <a:ext cx="205018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charset="0"/>
                      </a:rPr>
                      <m:t>𝜎</m:t>
                    </m:r>
                    <m:r>
                      <a:rPr lang="en-US" altLang="zh-CN" sz="1400" i="1" smtClean="0">
                        <a:latin typeface="Cambria Math" charset="0"/>
                      </a:rPr>
                      <m:t>(</m:t>
                    </m:r>
                    <m:r>
                      <a:rPr lang="en-US" altLang="zh-CN" sz="1400" i="1" smtClean="0">
                        <a:latin typeface="Cambria Math" charset="0"/>
                      </a:rPr>
                      <m:t>𝑠</m:t>
                    </m:r>
                    <m:r>
                      <a:rPr lang="en-US" altLang="zh-CN" sz="1400" i="1" smtClean="0">
                        <a:latin typeface="Cambria Math" charset="0"/>
                      </a:rPr>
                      <m:t>,</m:t>
                    </m:r>
                    <m:r>
                      <a:rPr lang="en-US" altLang="zh-CN" sz="1400" i="1" smtClean="0">
                        <a:latin typeface="Cambria Math" charset="0"/>
                      </a:rPr>
                      <m:t>𝑡</m:t>
                    </m:r>
                    <m:r>
                      <a:rPr lang="en-US" altLang="zh-CN" sz="140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𝑠</m:t>
                    </m:r>
                  </m:oMath>
                </a14:m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</m:t>
                    </m:r>
                  </m:oMath>
                </a14:m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的最短路径个数</a:t>
                </a:r>
                <a:r>
                  <a:rPr lang="zh-CN" altLang="en-US" sz="1400" b="1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r>
                  <a:rPr lang="en-US" altLang="zh-CN" sz="14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𝝈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𝒔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𝒕</m:t>
                    </m:r>
                    <m:r>
                      <a:rPr lang="en-US" altLang="zh-CN" sz="14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|</m:t>
                    </m:r>
                    <m:r>
                      <a:rPr lang="en-US" altLang="zh-CN" sz="14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𝒗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sz="1400" b="1" dirty="0">
                    <a:solidFill>
                      <a:srgbClr val="C00000"/>
                    </a:solidFill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1" i="1" dirty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𝒔</m:t>
                    </m:r>
                  </m:oMath>
                </a14:m>
                <a:r>
                  <a:rPr lang="zh-CN" altLang="en-US" sz="1400" b="1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1400" b="1" i="1" dirty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𝒕</m:t>
                    </m:r>
                  </m:oMath>
                </a14:m>
                <a:r>
                  <a:rPr lang="zh-CN" altLang="en-US" sz="1400" b="1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经过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𝒗</m:t>
                    </m:r>
                  </m:oMath>
                </a14:m>
                <a:r>
                  <a:rPr lang="zh-CN" altLang="en-US" sz="1400" b="1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的最短路径个数</a:t>
                </a:r>
                <a:endParaRPr lang="en-US" sz="1400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634" y="2668937"/>
                <a:ext cx="2050184" cy="738664"/>
              </a:xfrm>
              <a:prstGeom prst="rect">
                <a:avLst/>
              </a:prstGeom>
              <a:blipFill>
                <a:blip r:embed="rId4"/>
                <a:stretch>
                  <a:fillRect l="-893" t="-1653" b="-7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12"/>
          <p:cNvSpPr/>
          <p:nvPr/>
        </p:nvSpPr>
        <p:spPr>
          <a:xfrm>
            <a:off x="930167" y="3485124"/>
            <a:ext cx="4572000" cy="584775"/>
          </a:xfrm>
          <a:prstGeom prst="rect">
            <a:avLst/>
          </a:prstGeom>
          <a:solidFill>
            <a:srgbClr val="F6F8FA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{0: 0.0, 1: 0.0, 2: 0.0, </a:t>
            </a:r>
            <a:r>
              <a:rPr lang="en-US" sz="1600" b="1" dirty="0">
                <a:solidFill>
                  <a:srgbClr val="C00000"/>
                </a:solidFill>
              </a:rPr>
              <a:t>3: 0.53, 4: 0.5</a:t>
            </a:r>
            <a:r>
              <a:rPr lang="en-US" altLang="zh-CN" sz="1600" b="1" dirty="0">
                <a:solidFill>
                  <a:srgbClr val="C00000"/>
                </a:solidFill>
              </a:rPr>
              <a:t>6</a:t>
            </a:r>
            <a:r>
              <a:rPr lang="en-US" sz="1600" dirty="0"/>
              <a:t>, 5: 0.1</a:t>
            </a:r>
            <a:r>
              <a:rPr lang="en-US" altLang="zh-CN" sz="1600" dirty="0"/>
              <a:t>7</a:t>
            </a:r>
            <a:r>
              <a:rPr lang="en-US" sz="1600" dirty="0"/>
              <a:t>, </a:t>
            </a:r>
            <a:r>
              <a:rPr lang="en-US" sz="1600" b="1" dirty="0">
                <a:solidFill>
                  <a:srgbClr val="FF0000"/>
                </a:solidFill>
              </a:rPr>
              <a:t>6: 0.4</a:t>
            </a:r>
            <a:r>
              <a:rPr lang="en-US" sz="1600" dirty="0"/>
              <a:t>, 7: 0.0, 8: 0.0, 9: 0.3</a:t>
            </a:r>
            <a:r>
              <a:rPr lang="en-US" altLang="zh-CN" sz="1600" dirty="0"/>
              <a:t>7</a:t>
            </a:r>
            <a:r>
              <a:rPr lang="en-US" sz="1600" dirty="0"/>
              <a:t>, 10: 0.0}</a:t>
            </a:r>
          </a:p>
        </p:txBody>
      </p:sp>
      <p:sp>
        <p:nvSpPr>
          <p:cNvPr id="9" name="Rectangle 13"/>
          <p:cNvSpPr/>
          <p:nvPr/>
        </p:nvSpPr>
        <p:spPr>
          <a:xfrm>
            <a:off x="0" y="3515901"/>
            <a:ext cx="10247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latin typeface="Calibri" charset="0"/>
                <a:ea typeface="Calibri" charset="0"/>
                <a:cs typeface="Calibri" charset="0"/>
              </a:rPr>
              <a:t>Betweenness</a:t>
            </a:r>
            <a:r>
              <a:rPr lang="zh-CN" altLang="en-US" sz="1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200" dirty="0">
                <a:latin typeface="Calibri" charset="0"/>
                <a:ea typeface="Calibri" charset="0"/>
                <a:cs typeface="Calibri" charset="0"/>
              </a:rPr>
              <a:t>Centrality</a:t>
            </a:r>
            <a:endParaRPr lang="en-US" sz="1200" dirty="0"/>
          </a:p>
        </p:txBody>
      </p:sp>
      <p:pic>
        <p:nvPicPr>
          <p:cNvPr id="10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1"/>
          <a:stretch/>
        </p:blipFill>
        <p:spPr>
          <a:xfrm>
            <a:off x="5668493" y="2372153"/>
            <a:ext cx="3369530" cy="232597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962758" y="743634"/>
            <a:ext cx="2605739" cy="6155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700" dirty="0"/>
              <a:t>课堂练习，计算一下节点</a:t>
            </a:r>
            <a:r>
              <a:rPr lang="en-US" altLang="zh-CN" sz="1700" dirty="0"/>
              <a:t>4</a:t>
            </a:r>
            <a:r>
              <a:rPr lang="zh-CN" altLang="en-US" sz="1700" dirty="0"/>
              <a:t>的</a:t>
            </a:r>
            <a:r>
              <a:rPr lang="en-US" altLang="zh-CN" sz="1700" dirty="0">
                <a:latin typeface="Calibri" charset="0"/>
                <a:ea typeface="Calibri" charset="0"/>
                <a:cs typeface="Calibri" charset="0"/>
              </a:rPr>
              <a:t>Betweenness</a:t>
            </a:r>
            <a:r>
              <a:rPr lang="zh-CN" altLang="en-US" sz="1700" dirty="0"/>
              <a:t>中心度</a:t>
            </a:r>
          </a:p>
        </p:txBody>
      </p:sp>
    </p:spTree>
    <p:extLst>
      <p:ext uri="{BB962C8B-B14F-4D97-AF65-F5344CB8AC3E}">
        <p14:creationId xmlns:p14="http://schemas.microsoft.com/office/powerpoint/2010/main" val="371006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703813" y="943565"/>
            <a:ext cx="2605739" cy="16619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700" dirty="0"/>
              <a:t>课堂练习，计算一下节点</a:t>
            </a:r>
            <a:r>
              <a:rPr lang="en-US" altLang="zh-CN" sz="1700" dirty="0"/>
              <a:t>4</a:t>
            </a:r>
            <a:r>
              <a:rPr lang="zh-CN" altLang="en-US" sz="1700" dirty="0"/>
              <a:t>的</a:t>
            </a:r>
            <a:r>
              <a:rPr lang="en-US" altLang="zh-CN" sz="1700" dirty="0">
                <a:latin typeface="Calibri" charset="0"/>
                <a:ea typeface="Calibri" charset="0"/>
                <a:cs typeface="Calibri" charset="0"/>
              </a:rPr>
              <a:t>Betweenness</a:t>
            </a:r>
            <a:r>
              <a:rPr lang="zh-CN" altLang="en-US" sz="1700" dirty="0"/>
              <a:t>中心</a:t>
            </a:r>
            <a:r>
              <a:rPr lang="zh-CN" altLang="en-US" sz="1700" dirty="0" smtClean="0"/>
              <a:t>度</a:t>
            </a:r>
            <a:endParaRPr lang="en-US" altLang="zh-CN" sz="1700" dirty="0"/>
          </a:p>
          <a:p>
            <a:pPr algn="just"/>
            <a:endParaRPr lang="en-US" altLang="zh-CN" sz="1700" dirty="0"/>
          </a:p>
          <a:p>
            <a:pPr algn="just"/>
            <a:endParaRPr lang="en-US" altLang="zh-CN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700" dirty="0"/>
              <a:t>计算相当复杂，后续</a:t>
            </a:r>
          </a:p>
        </p:txBody>
      </p:sp>
    </p:spTree>
    <p:extLst>
      <p:ext uri="{BB962C8B-B14F-4D97-AF65-F5344CB8AC3E}">
        <p14:creationId xmlns:p14="http://schemas.microsoft.com/office/powerpoint/2010/main" val="97081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Betweenness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</a:p>
              <a:p>
                <a:pPr lvl="1"/>
                <a:r>
                  <a:rPr lang="zh-CN" altLang="en-US" dirty="0"/>
                  <a:t>节点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取决于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它是否</a:t>
                </a:r>
                <a:r>
                  <a:rPr lang="zh-CN" altLang="zh-CN" dirty="0"/>
                  <a:t>经常出现在其它节点</a:t>
                </a:r>
                <a:r>
                  <a:rPr lang="zh-CN" altLang="en-US" dirty="0"/>
                  <a:t>的</a:t>
                </a:r>
                <a:r>
                  <a:rPr lang="zh-CN" altLang="zh-CN" dirty="0"/>
                  <a:t>最短路径</a:t>
                </a:r>
                <a:r>
                  <a:rPr lang="zh-CN" altLang="en-US" dirty="0"/>
                  <a:t>上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出现在其它节点最短路径上次数越多，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越重要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/>
              <p:nvPr/>
            </p:nvSpPr>
            <p:spPr>
              <a:xfrm>
                <a:off x="622694" y="3258368"/>
                <a:ext cx="2397066" cy="785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𝜎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𝜎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94" y="3258368"/>
                <a:ext cx="2397066" cy="7857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9"/>
              <p:cNvSpPr/>
              <p:nvPr/>
            </p:nvSpPr>
            <p:spPr>
              <a:xfrm>
                <a:off x="796135" y="4101246"/>
                <a:ext cx="205018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charset="0"/>
                      </a:rPr>
                      <m:t>𝜎</m:t>
                    </m:r>
                    <m:r>
                      <a:rPr lang="en-US" altLang="zh-CN" sz="1400" i="1" smtClean="0">
                        <a:latin typeface="Cambria Math" charset="0"/>
                      </a:rPr>
                      <m:t>(</m:t>
                    </m:r>
                    <m:r>
                      <a:rPr lang="en-US" altLang="zh-CN" sz="1400" i="1" smtClean="0">
                        <a:latin typeface="Cambria Math" charset="0"/>
                      </a:rPr>
                      <m:t>𝑠</m:t>
                    </m:r>
                    <m:r>
                      <a:rPr lang="en-US" altLang="zh-CN" sz="1400" i="1" smtClean="0">
                        <a:latin typeface="Cambria Math" charset="0"/>
                      </a:rPr>
                      <m:t>,</m:t>
                    </m:r>
                    <m:r>
                      <a:rPr lang="en-US" altLang="zh-CN" sz="1400" i="1" smtClean="0">
                        <a:latin typeface="Cambria Math" charset="0"/>
                      </a:rPr>
                      <m:t>𝑡</m:t>
                    </m:r>
                    <m:r>
                      <a:rPr lang="en-US" altLang="zh-CN" sz="140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𝑠</m:t>
                    </m:r>
                  </m:oMath>
                </a14:m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</m:t>
                    </m:r>
                  </m:oMath>
                </a14:m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的最短路径个数</a:t>
                </a:r>
                <a:r>
                  <a:rPr lang="zh-CN" altLang="en-US" sz="1400" b="1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r>
                  <a:rPr lang="en-US" altLang="zh-CN" sz="14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𝝈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𝒔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𝒕</m:t>
                    </m:r>
                    <m:r>
                      <a:rPr lang="en-US" altLang="zh-CN" sz="14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|</m:t>
                    </m:r>
                    <m:r>
                      <a:rPr lang="en-US" altLang="zh-CN" sz="14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𝒗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sz="1400" b="1" dirty="0">
                    <a:solidFill>
                      <a:srgbClr val="C00000"/>
                    </a:solidFill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1" i="1" dirty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𝒔</m:t>
                    </m:r>
                  </m:oMath>
                </a14:m>
                <a:r>
                  <a:rPr lang="zh-CN" altLang="en-US" sz="1400" b="1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1400" b="1" i="1" dirty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𝒕</m:t>
                    </m:r>
                  </m:oMath>
                </a14:m>
                <a:r>
                  <a:rPr lang="zh-CN" altLang="en-US" sz="1400" b="1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经过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𝒗</m:t>
                    </m:r>
                  </m:oMath>
                </a14:m>
                <a:r>
                  <a:rPr lang="zh-CN" altLang="en-US" sz="1400" b="1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的最短路径个数</a:t>
                </a:r>
                <a:endParaRPr lang="en-US" sz="1400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5" y="4101246"/>
                <a:ext cx="2050184" cy="738664"/>
              </a:xfrm>
              <a:prstGeom prst="rect">
                <a:avLst/>
              </a:prstGeom>
              <a:blipFill>
                <a:blip r:embed="rId4"/>
                <a:stretch>
                  <a:fillRect l="-893" t="-1653" b="-7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1"/>
          <a:stretch/>
        </p:blipFill>
        <p:spPr>
          <a:xfrm>
            <a:off x="736368" y="1498239"/>
            <a:ext cx="2169717" cy="1497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112372"/>
                  </p:ext>
                </p:extLst>
              </p:nvPr>
            </p:nvGraphicFramePr>
            <p:xfrm>
              <a:off x="3692752" y="704850"/>
              <a:ext cx="5158165" cy="412184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516402">
                      <a:extLst>
                        <a:ext uri="{9D8B030D-6E8A-4147-A177-3AD203B41FA5}">
                          <a16:colId xmlns:a16="http://schemas.microsoft.com/office/drawing/2014/main" val="1225276688"/>
                        </a:ext>
                      </a:extLst>
                    </a:gridCol>
                    <a:gridCol w="1641763">
                      <a:extLst>
                        <a:ext uri="{9D8B030D-6E8A-4147-A177-3AD203B41FA5}">
                          <a16:colId xmlns:a16="http://schemas.microsoft.com/office/drawing/2014/main" val="48429482"/>
                        </a:ext>
                      </a:extLst>
                    </a:gridCol>
                  </a:tblGrid>
                  <a:tr h="76243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100" kern="100">
                              <a:effectLst/>
                            </a:rPr>
                            <a:t>某两个点的最短路径</a:t>
                          </a:r>
                          <a:endParaRPr lang="zh-CN" sz="11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100" kern="100">
                              <a:effectLst/>
                            </a:rPr>
                            <a:t>对</a:t>
                          </a:r>
                          <a:r>
                            <a:rPr lang="en-US" sz="1100" kern="100">
                              <a:effectLst/>
                            </a:rPr>
                            <a:t>betweenness(4)</a:t>
                          </a:r>
                          <a:r>
                            <a:rPr lang="zh-CN" sz="1100" kern="100">
                              <a:effectLst/>
                            </a:rPr>
                            <a:t>的贡献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zh-CN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𝑠𝑡</m:t>
                                      </m:r>
                                    </m:sub>
                                  </m:sSub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(4)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𝑠𝑡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endParaRPr lang="zh-CN" sz="11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extLst>
                      <a:ext uri="{0D108BD9-81ED-4DB2-BD59-A6C34878D82A}">
                        <a16:rowId xmlns:a16="http://schemas.microsoft.com/office/drawing/2014/main" val="3289830447"/>
                      </a:ext>
                    </a:extLst>
                  </a:tr>
                  <a:tr h="340951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 1 : [[0, 3, 1]]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 2 : [[0, 3, 2]]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 3 : [[0, 3]]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 4 : [[0, 3, 4]]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 5 : [[0, 3, 4, 5]]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 6 : [[0, 3, 4, 5, 6], 	[0, 3, 4, 9, 6]]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 7 : [[0, 3, 4, 5, 6, 7], 	[0, 3, 4, 9, 6, 7]]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 8 : [[0, 3, 4, 5, 6, 8], 	[0, 3, 4, 9, 6, 8]]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 9 : [[0, 3, 4, 9]]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 10 : [[0, 3, 4, 9, 10]]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 2 : [[1, 3, 2]]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 3 : [[1, 3]]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 4 : [[1, 3, 4]]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 5 : [[1, 3, 4, 5]]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 6 : [[1, 3, 4, 5, 6], 	[1, 3, 4, 9, 6]]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 7 : [[1, 3, 4, 5, 6, 7], 	[1, 3, 4, 9, 6, 7]]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 8 : [[1, 3, 4, 5, 6, 8], 	[1, 3, 4, 9, 6, 8]]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 9 : [[1, 3, 4, 9]]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 10 : [[1, 3, 4, 9, 10]]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extLst>
                      <a:ext uri="{0D108BD9-81ED-4DB2-BD59-A6C34878D82A}">
                        <a16:rowId xmlns:a16="http://schemas.microsoft.com/office/drawing/2014/main" val="1766098620"/>
                      </a:ext>
                    </a:extLst>
                  </a:tr>
                  <a:tr h="4802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 </a:t>
                          </a:r>
                          <a:endParaRPr lang="zh-CN" sz="11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extLst>
                      <a:ext uri="{0D108BD9-81ED-4DB2-BD59-A6C34878D82A}">
                        <a16:rowId xmlns:a16="http://schemas.microsoft.com/office/drawing/2014/main" val="15323973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3112372"/>
                  </p:ext>
                </p:extLst>
              </p:nvPr>
            </p:nvGraphicFramePr>
            <p:xfrm>
              <a:off x="3692752" y="704850"/>
              <a:ext cx="5158165" cy="412184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516402">
                      <a:extLst>
                        <a:ext uri="{9D8B030D-6E8A-4147-A177-3AD203B41FA5}">
                          <a16:colId xmlns:a16="http://schemas.microsoft.com/office/drawing/2014/main" val="1225276688"/>
                        </a:ext>
                      </a:extLst>
                    </a:gridCol>
                    <a:gridCol w="1641763">
                      <a:extLst>
                        <a:ext uri="{9D8B030D-6E8A-4147-A177-3AD203B41FA5}">
                          <a16:colId xmlns:a16="http://schemas.microsoft.com/office/drawing/2014/main" val="48429482"/>
                        </a:ext>
                      </a:extLst>
                    </a:gridCol>
                  </a:tblGrid>
                  <a:tr h="43376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100" kern="100">
                              <a:effectLst/>
                            </a:rPr>
                            <a:t>某两个点的最短路径</a:t>
                          </a:r>
                          <a:endParaRPr lang="zh-CN" sz="11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20581" marR="20581" marT="0" marB="0">
                        <a:blipFill>
                          <a:blip r:embed="rId6"/>
                          <a:stretch>
                            <a:fillRect l="-214074" t="-12676" r="-1852" b="-8563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9830447"/>
                      </a:ext>
                    </a:extLst>
                  </a:tr>
                  <a:tr h="352044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 1 : [[0, 3, 1]]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 2 : [[0, 3, 2]]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 3 : [[0, 3]]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 4 : [[0, 3, 4]]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 5 : [[0, 3, 4, 5]]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 6 : [[0, 3, 4, 5, 6], 	[0, 3, 4, 9, 6]]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 7 : [[0, 3, 4, 5, 6, 7], 	[0, 3, 4, 9, 6, 7]]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 8 : [[0, 3, 4, 5, 6, 8], 	[0, 3, 4, 9, 6, 8]]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 9 : [[0, 3, 4, 9]]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 10 : [[0, 3, 4, 9, 10]]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 2 : [[1, 3, 2]]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 3 : [[1, 3]]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 4 : [[1, 3, 4]]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 5 : [[1, 3, 4, 5]]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 6 : [[1, 3, 4, 5, 6], 	[1, 3, 4, 9, 6]]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 7 : [[1, 3, 4, 5, 6, 7], 	[1, 3, 4, 9, 6, 7]]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 8 : [[1, 3, 4, 5, 6, 8], 	[1, 3, 4, 9, 6, 8]]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 9 : [[1, 3, 4, 9]]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 10 : [[1, 3, 4, 9, 10]]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0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1</a:t>
                          </a:r>
                          <a:endParaRPr lang="zh-CN" sz="11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extLst>
                      <a:ext uri="{0D108BD9-81ED-4DB2-BD59-A6C34878D82A}">
                        <a16:rowId xmlns:a16="http://schemas.microsoft.com/office/drawing/2014/main" val="1766098620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 </a:t>
                          </a:r>
                          <a:endParaRPr lang="zh-CN" sz="11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extLst>
                      <a:ext uri="{0D108BD9-81ED-4DB2-BD59-A6C34878D82A}">
                        <a16:rowId xmlns:a16="http://schemas.microsoft.com/office/drawing/2014/main" val="15323973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矩形 11"/>
          <p:cNvSpPr/>
          <p:nvPr/>
        </p:nvSpPr>
        <p:spPr>
          <a:xfrm>
            <a:off x="7576299" y="1795656"/>
            <a:ext cx="1537855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，每对节点，看看端点不为</a:t>
            </a:r>
            <a:r>
              <a:rPr lang="en-US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、路径中间经过</a:t>
            </a:r>
            <a:r>
              <a:rPr lang="en-US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的路径</a:t>
            </a: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，每对节点，所有路径里面，上述路径的比例</a:t>
            </a:r>
          </a:p>
        </p:txBody>
      </p:sp>
    </p:spTree>
    <p:extLst>
      <p:ext uri="{BB962C8B-B14F-4D97-AF65-F5344CB8AC3E}">
        <p14:creationId xmlns:p14="http://schemas.microsoft.com/office/powerpoint/2010/main" val="138986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Betweenness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</a:p>
              <a:p>
                <a:pPr lvl="1"/>
                <a:r>
                  <a:rPr lang="zh-CN" altLang="en-US" dirty="0"/>
                  <a:t>节点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取决于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它是否</a:t>
                </a:r>
                <a:r>
                  <a:rPr lang="zh-CN" altLang="zh-CN" dirty="0"/>
                  <a:t>经常出现在其它节点</a:t>
                </a:r>
                <a:r>
                  <a:rPr lang="zh-CN" altLang="en-US" dirty="0"/>
                  <a:t>的</a:t>
                </a:r>
                <a:r>
                  <a:rPr lang="zh-CN" altLang="zh-CN" dirty="0"/>
                  <a:t>最短路径</a:t>
                </a:r>
                <a:r>
                  <a:rPr lang="zh-CN" altLang="en-US" dirty="0"/>
                  <a:t>上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出现在其它节点最短路径上次数越多，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越重要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9043134"/>
                  </p:ext>
                </p:extLst>
              </p:nvPr>
            </p:nvGraphicFramePr>
            <p:xfrm>
              <a:off x="4246417" y="634574"/>
              <a:ext cx="4520046" cy="424222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24992">
                      <a:extLst>
                        <a:ext uri="{9D8B030D-6E8A-4147-A177-3AD203B41FA5}">
                          <a16:colId xmlns:a16="http://schemas.microsoft.com/office/drawing/2014/main" val="1225276688"/>
                        </a:ext>
                      </a:extLst>
                    </a:gridCol>
                    <a:gridCol w="1995054">
                      <a:extLst>
                        <a:ext uri="{9D8B030D-6E8A-4147-A177-3AD203B41FA5}">
                          <a16:colId xmlns:a16="http://schemas.microsoft.com/office/drawing/2014/main" val="48429482"/>
                        </a:ext>
                      </a:extLst>
                    </a:gridCol>
                  </a:tblGrid>
                  <a:tr h="269685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100" kern="100">
                              <a:effectLst/>
                            </a:rPr>
                            <a:t>某两个点的最短路径</a:t>
                          </a:r>
                          <a:endParaRPr lang="zh-CN" sz="11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100" kern="100">
                              <a:effectLst/>
                            </a:rPr>
                            <a:t>对</a:t>
                          </a:r>
                          <a:r>
                            <a:rPr lang="en-US" sz="1100" kern="100">
                              <a:effectLst/>
                            </a:rPr>
                            <a:t>betweenness(4)</a:t>
                          </a:r>
                          <a:r>
                            <a:rPr lang="zh-CN" sz="1100" kern="100">
                              <a:effectLst/>
                            </a:rPr>
                            <a:t>的贡献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zh-CN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𝑠𝑡</m:t>
                                      </m:r>
                                    </m:sub>
                                  </m:sSub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(4)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𝑠𝑡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endParaRPr lang="zh-CN" sz="11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extLst>
                      <a:ext uri="{0D108BD9-81ED-4DB2-BD59-A6C34878D82A}">
                        <a16:rowId xmlns:a16="http://schemas.microsoft.com/office/drawing/2014/main" val="3289830447"/>
                      </a:ext>
                    </a:extLst>
                  </a:tr>
                  <a:tr h="3802571">
                    <a:tc>
                      <a:txBody>
                        <a:bodyPr/>
                        <a:lstStyle/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3 : [[2, 3]]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4 : [[2, 3, 4]]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5 : [[2, 3, 4, 5]]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6 : [[2, 3, 4, 5, 6], [2, 3, 4, 9, 6]]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7 : [[2, 3, 4, 5, 6, 7], [2, 3, 4, 9, 6, 7]]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8 : [[2, 3, 4, 5, 6, 8], [2, 3, 4, 9, 6, 8]]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9 : [[2, 3, 4, 9]]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10 : [[2, 3, 4, 9, 10]]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 4 : [[3, 4]]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 5 : [[3, 4, 5]]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 6 : [[3, 4, 5, 6], [3, 4, 9, 6]]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 7 : [[3, 4, 5, 6, 7], [3, 4, 9, 6, 7]]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 8 : [[3, 4, 5, 6, 8], [3, 4, 9, 6, 8]]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 9 : [[3, 4, 9]]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 10 : [[3, 4, 9, 10]]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100" kern="100" dirty="0">
                            <a:effectLst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extLst>
                      <a:ext uri="{0D108BD9-81ED-4DB2-BD59-A6C34878D82A}">
                        <a16:rowId xmlns:a16="http://schemas.microsoft.com/office/drawing/2014/main" val="1766098620"/>
                      </a:ext>
                    </a:extLst>
                  </a:tr>
                  <a:tr h="16996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 </a:t>
                          </a:r>
                          <a:endParaRPr lang="zh-CN" sz="11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extLst>
                      <a:ext uri="{0D108BD9-81ED-4DB2-BD59-A6C34878D82A}">
                        <a16:rowId xmlns:a16="http://schemas.microsoft.com/office/drawing/2014/main" val="15323973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9043134"/>
                  </p:ext>
                </p:extLst>
              </p:nvPr>
            </p:nvGraphicFramePr>
            <p:xfrm>
              <a:off x="4246417" y="634574"/>
              <a:ext cx="4520046" cy="424222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24992">
                      <a:extLst>
                        <a:ext uri="{9D8B030D-6E8A-4147-A177-3AD203B41FA5}">
                          <a16:colId xmlns:a16="http://schemas.microsoft.com/office/drawing/2014/main" val="1225276688"/>
                        </a:ext>
                      </a:extLst>
                    </a:gridCol>
                    <a:gridCol w="1995054">
                      <a:extLst>
                        <a:ext uri="{9D8B030D-6E8A-4147-A177-3AD203B41FA5}">
                          <a16:colId xmlns:a16="http://schemas.microsoft.com/office/drawing/2014/main" val="48429482"/>
                        </a:ext>
                      </a:extLst>
                    </a:gridCol>
                  </a:tblGrid>
                  <a:tr h="269685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100" kern="100">
                              <a:effectLst/>
                            </a:rPr>
                            <a:t>某两个点的最短路径</a:t>
                          </a:r>
                          <a:endParaRPr lang="zh-CN" sz="11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20581" marR="20581" marT="0" marB="0">
                        <a:blipFill>
                          <a:blip r:embed="rId6"/>
                          <a:stretch>
                            <a:fillRect l="-126829" t="-20455" r="-1220" b="-1488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9830447"/>
                      </a:ext>
                    </a:extLst>
                  </a:tr>
                  <a:tr h="3802571">
                    <a:tc>
                      <a:txBody>
                        <a:bodyPr/>
                        <a:lstStyle/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3 : [[2, 3]]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4 : [[2, 3, 4]]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5 : [[2, 3, 4, 5]]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6 : [[2, 3, 4, 5, 6], [2, 3, 4, 9, 6]]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7 : [[2, 3, 4, 5, 6, 7], [2, 3, 4, 9, 6, 7]]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8 : [[2, 3, 4, 5, 6, 8], [2, 3, 4, 9, 6, 8]]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9 : [[2, 3, 4, 9]]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 10 : [[2, 3, 4, 9, 10]]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 4 : [[3, 4]]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 5 : [[3, 4, 5]]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 6 : [[3, 4, 5, 6], [3, 4, 9, 6]]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 7 : [[3, 4, 5, 6, 7], [3, 4, 9, 6, 7]]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 8 : [[3, 4, 5, 6, 8], [3, 4, 9, 6, 8]]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 9 : [[3, 4, 9]]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 10 : [[3, 4, 9, 10]]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100" kern="100" dirty="0">
                            <a:effectLst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extLst>
                      <a:ext uri="{0D108BD9-81ED-4DB2-BD59-A6C34878D82A}">
                        <a16:rowId xmlns:a16="http://schemas.microsoft.com/office/drawing/2014/main" val="1766098620"/>
                      </a:ext>
                    </a:extLst>
                  </a:tr>
                  <a:tr h="16996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 </a:t>
                          </a:r>
                          <a:endParaRPr lang="zh-CN" sz="11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extLst>
                      <a:ext uri="{0D108BD9-81ED-4DB2-BD59-A6C34878D82A}">
                        <a16:rowId xmlns:a16="http://schemas.microsoft.com/office/drawing/2014/main" val="15323973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矩形 7"/>
          <p:cNvSpPr/>
          <p:nvPr/>
        </p:nvSpPr>
        <p:spPr>
          <a:xfrm>
            <a:off x="7606145" y="1783533"/>
            <a:ext cx="1537855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，每对节点，看看端点不为</a:t>
            </a:r>
            <a:r>
              <a:rPr lang="en-US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、路径中间经过</a:t>
            </a:r>
            <a:r>
              <a:rPr lang="en-US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的路径</a:t>
            </a: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，每对节点，所有路径里面，上述路径的比例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910322FC-9B70-40EE-A408-61D7A530AC5B}"/>
                  </a:ext>
                </a:extLst>
              </p:cNvPr>
              <p:cNvSpPr/>
              <p:nvPr/>
            </p:nvSpPr>
            <p:spPr>
              <a:xfrm>
                <a:off x="622694" y="3258368"/>
                <a:ext cx="2397066" cy="785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𝜎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𝜎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910322FC-9B70-40EE-A408-61D7A530A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94" y="3258368"/>
                <a:ext cx="2397066" cy="7857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9">
                <a:extLst>
                  <a:ext uri="{FF2B5EF4-FFF2-40B4-BE49-F238E27FC236}">
                    <a16:creationId xmlns:a16="http://schemas.microsoft.com/office/drawing/2014/main" id="{81E0562C-3D9E-48B2-8859-5D8A66E2B9BD}"/>
                  </a:ext>
                </a:extLst>
              </p:cNvPr>
              <p:cNvSpPr/>
              <p:nvPr/>
            </p:nvSpPr>
            <p:spPr>
              <a:xfrm>
                <a:off x="796135" y="4101246"/>
                <a:ext cx="205018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charset="0"/>
                      </a:rPr>
                      <m:t>𝜎</m:t>
                    </m:r>
                    <m:r>
                      <a:rPr lang="en-US" altLang="zh-CN" sz="1400" i="1" smtClean="0">
                        <a:latin typeface="Cambria Math" charset="0"/>
                      </a:rPr>
                      <m:t>(</m:t>
                    </m:r>
                    <m:r>
                      <a:rPr lang="en-US" altLang="zh-CN" sz="1400" i="1" smtClean="0">
                        <a:latin typeface="Cambria Math" charset="0"/>
                      </a:rPr>
                      <m:t>𝑠</m:t>
                    </m:r>
                    <m:r>
                      <a:rPr lang="en-US" altLang="zh-CN" sz="1400" i="1" smtClean="0">
                        <a:latin typeface="Cambria Math" charset="0"/>
                      </a:rPr>
                      <m:t>,</m:t>
                    </m:r>
                    <m:r>
                      <a:rPr lang="en-US" altLang="zh-CN" sz="1400" i="1" smtClean="0">
                        <a:latin typeface="Cambria Math" charset="0"/>
                      </a:rPr>
                      <m:t>𝑡</m:t>
                    </m:r>
                    <m:r>
                      <a:rPr lang="en-US" altLang="zh-CN" sz="140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𝑠</m:t>
                    </m:r>
                  </m:oMath>
                </a14:m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</m:t>
                    </m:r>
                  </m:oMath>
                </a14:m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的最短路径个数</a:t>
                </a:r>
                <a:r>
                  <a:rPr lang="zh-CN" altLang="en-US" sz="1400" b="1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r>
                  <a:rPr lang="en-US" altLang="zh-CN" sz="14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𝝈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𝒔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𝒕</m:t>
                    </m:r>
                    <m:r>
                      <a:rPr lang="en-US" altLang="zh-CN" sz="14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|</m:t>
                    </m:r>
                    <m:r>
                      <a:rPr lang="en-US" altLang="zh-CN" sz="14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𝒗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sz="1400" b="1" dirty="0">
                    <a:solidFill>
                      <a:srgbClr val="C00000"/>
                    </a:solidFill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1" i="1" dirty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𝒔</m:t>
                    </m:r>
                  </m:oMath>
                </a14:m>
                <a:r>
                  <a:rPr lang="zh-CN" altLang="en-US" sz="1400" b="1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1400" b="1" i="1" dirty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𝒕</m:t>
                    </m:r>
                  </m:oMath>
                </a14:m>
                <a:r>
                  <a:rPr lang="zh-CN" altLang="en-US" sz="1400" b="1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经过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𝒗</m:t>
                    </m:r>
                  </m:oMath>
                </a14:m>
                <a:r>
                  <a:rPr lang="zh-CN" altLang="en-US" sz="1400" b="1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的最短路径个数</a:t>
                </a:r>
                <a:endParaRPr lang="en-US" sz="1400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1" name="Rectangle 9">
                <a:extLst>
                  <a:ext uri="{FF2B5EF4-FFF2-40B4-BE49-F238E27FC236}">
                    <a16:creationId xmlns:a16="http://schemas.microsoft.com/office/drawing/2014/main" id="{81E0562C-3D9E-48B2-8859-5D8A66E2B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5" y="4101246"/>
                <a:ext cx="2050184" cy="738664"/>
              </a:xfrm>
              <a:prstGeom prst="rect">
                <a:avLst/>
              </a:prstGeom>
              <a:blipFill>
                <a:blip r:embed="rId8"/>
                <a:stretch>
                  <a:fillRect l="-893" t="-1653" b="-7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E806F04-F635-4026-86E1-AE9F4ACEA1A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1"/>
          <a:stretch/>
        </p:blipFill>
        <p:spPr>
          <a:xfrm>
            <a:off x="736368" y="1498239"/>
            <a:ext cx="2169717" cy="149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7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Betweenness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</a:p>
              <a:p>
                <a:pPr lvl="1"/>
                <a:r>
                  <a:rPr lang="zh-CN" altLang="en-US" dirty="0"/>
                  <a:t>节点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取决于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它是否</a:t>
                </a:r>
                <a:r>
                  <a:rPr lang="zh-CN" altLang="zh-CN" dirty="0"/>
                  <a:t>经常出现在其它节点</a:t>
                </a:r>
                <a:r>
                  <a:rPr lang="zh-CN" altLang="en-US" dirty="0"/>
                  <a:t>的</a:t>
                </a:r>
                <a:r>
                  <a:rPr lang="zh-CN" altLang="zh-CN" dirty="0"/>
                  <a:t>最短路径</a:t>
                </a:r>
                <a:r>
                  <a:rPr lang="zh-CN" altLang="en-US" dirty="0"/>
                  <a:t>上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出现在其它节点最短路径上次数越多，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越重要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91388"/>
                  </p:ext>
                </p:extLst>
              </p:nvPr>
            </p:nvGraphicFramePr>
            <p:xfrm>
              <a:off x="4094017" y="874753"/>
              <a:ext cx="4218492" cy="384327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306783">
                      <a:extLst>
                        <a:ext uri="{9D8B030D-6E8A-4147-A177-3AD203B41FA5}">
                          <a16:colId xmlns:a16="http://schemas.microsoft.com/office/drawing/2014/main" val="1225276688"/>
                        </a:ext>
                      </a:extLst>
                    </a:gridCol>
                    <a:gridCol w="1911709">
                      <a:extLst>
                        <a:ext uri="{9D8B030D-6E8A-4147-A177-3AD203B41FA5}">
                          <a16:colId xmlns:a16="http://schemas.microsoft.com/office/drawing/2014/main" val="48429482"/>
                        </a:ext>
                      </a:extLst>
                    </a:gridCol>
                  </a:tblGrid>
                  <a:tr h="76243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100" kern="100">
                              <a:effectLst/>
                            </a:rPr>
                            <a:t>某两个点的最短路径</a:t>
                          </a:r>
                          <a:endParaRPr lang="zh-CN" sz="11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100" kern="100" dirty="0">
                              <a:effectLst/>
                            </a:rPr>
                            <a:t>对</a:t>
                          </a:r>
                          <a:r>
                            <a:rPr lang="en-US" sz="1100" kern="100" dirty="0" err="1">
                              <a:effectLst/>
                            </a:rPr>
                            <a:t>betweenness</a:t>
                          </a:r>
                          <a:r>
                            <a:rPr lang="en-US" sz="1100" kern="100" dirty="0">
                              <a:effectLst/>
                            </a:rPr>
                            <a:t>(4)</a:t>
                          </a:r>
                          <a:r>
                            <a:rPr lang="zh-CN" sz="1100" kern="100" dirty="0">
                              <a:effectLst/>
                            </a:rPr>
                            <a:t>的贡献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zh-CN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𝑠𝑡</m:t>
                                      </m:r>
                                    </m:sub>
                                  </m:sSub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(4)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𝑠𝑡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extLst>
                      <a:ext uri="{0D108BD9-81ED-4DB2-BD59-A6C34878D82A}">
                        <a16:rowId xmlns:a16="http://schemas.microsoft.com/office/drawing/2014/main" val="3289830447"/>
                      </a:ext>
                    </a:extLst>
                  </a:tr>
                  <a:tr h="3409510">
                    <a:tc>
                      <a:txBody>
                        <a:bodyPr/>
                        <a:lstStyle/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 5 : [[4, 5]]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 6 : [[4, 5, 6], [4, 9, 6]]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 7 : [[4, 5, 6, 7], [4, 9, 6, 7]]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 8 : [[4, 5, 6, 8], [4, 9, 6, 8]]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 9 : [[4, 9]]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 10 : [[4, 9, 10]]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 6 : [[5, 6]]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 7 : [[5, 6, 7]]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 8 : [[5, 6, 8]]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 9 : [[5, 4, 9], [5, 6, 9]]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 10 : [[5, 4, 9, 10], [5, 6, 9, 10]]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0.5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0.5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extLst>
                      <a:ext uri="{0D108BD9-81ED-4DB2-BD59-A6C34878D82A}">
                        <a16:rowId xmlns:a16="http://schemas.microsoft.com/office/drawing/2014/main" val="1766098620"/>
                      </a:ext>
                    </a:extLst>
                  </a:tr>
                  <a:tr h="4802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 </a:t>
                          </a:r>
                          <a:endParaRPr lang="zh-CN" sz="11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extLst>
                      <a:ext uri="{0D108BD9-81ED-4DB2-BD59-A6C34878D82A}">
                        <a16:rowId xmlns:a16="http://schemas.microsoft.com/office/drawing/2014/main" val="15323973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91388"/>
                  </p:ext>
                </p:extLst>
              </p:nvPr>
            </p:nvGraphicFramePr>
            <p:xfrm>
              <a:off x="4094017" y="874753"/>
              <a:ext cx="4218492" cy="384308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306783">
                      <a:extLst>
                        <a:ext uri="{9D8B030D-6E8A-4147-A177-3AD203B41FA5}">
                          <a16:colId xmlns:a16="http://schemas.microsoft.com/office/drawing/2014/main" val="1225276688"/>
                        </a:ext>
                      </a:extLst>
                    </a:gridCol>
                    <a:gridCol w="1911709">
                      <a:extLst>
                        <a:ext uri="{9D8B030D-6E8A-4147-A177-3AD203B41FA5}">
                          <a16:colId xmlns:a16="http://schemas.microsoft.com/office/drawing/2014/main" val="48429482"/>
                        </a:ext>
                      </a:extLst>
                    </a:gridCol>
                  </a:tblGrid>
                  <a:tr h="265938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100" kern="100">
                              <a:effectLst/>
                            </a:rPr>
                            <a:t>某两个点的最短路径</a:t>
                          </a:r>
                          <a:endParaRPr lang="zh-CN" sz="11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20581" marR="20581" marT="0" marB="0">
                        <a:blipFill>
                          <a:blip r:embed="rId6"/>
                          <a:stretch>
                            <a:fillRect l="-121019" t="-20455" r="-1274" b="-134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9830447"/>
                      </a:ext>
                    </a:extLst>
                  </a:tr>
                  <a:tr h="3409510">
                    <a:tc>
                      <a:txBody>
                        <a:bodyPr/>
                        <a:lstStyle/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 5 : [[4, 5]]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 6 : [[4, 5, 6], [4, 9, 6]]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 7 : [[4, 5, 6, 7], [4, 9, 6, 7]]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 8 : [[4, 5, 6, 8], [4, 9, 6, 8]]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 9 : [[4, 9]]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 10 : [[4, 9, 10]]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 6 : [[5, 6]]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 7 : [[5, 6, 7]]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 8 : [[5, 6, 8]]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 9 : [[5, 4, 9], [5, 6, 9]]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 10 : [[5, 4, 9, 10], [5, 6, 9, 10]]</a:t>
                          </a:r>
                          <a:endParaRPr lang="zh-CN" altLang="zh-CN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0.5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0.5</a:t>
                          </a:r>
                          <a:endParaRPr lang="zh-CN" altLang="zh-CN" sz="1100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extLst>
                      <a:ext uri="{0D108BD9-81ED-4DB2-BD59-A6C34878D82A}">
                        <a16:rowId xmlns:a16="http://schemas.microsoft.com/office/drawing/2014/main" val="1766098620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 </a:t>
                          </a:r>
                          <a:endParaRPr lang="zh-CN" sz="11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extLst>
                      <a:ext uri="{0D108BD9-81ED-4DB2-BD59-A6C34878D82A}">
                        <a16:rowId xmlns:a16="http://schemas.microsoft.com/office/drawing/2014/main" val="15323973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矩形 7"/>
          <p:cNvSpPr/>
          <p:nvPr/>
        </p:nvSpPr>
        <p:spPr>
          <a:xfrm>
            <a:off x="7426513" y="1773142"/>
            <a:ext cx="1537855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，每对节点，看看端点不为</a:t>
            </a:r>
            <a:r>
              <a:rPr lang="en-US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、路径中间经过</a:t>
            </a:r>
            <a:r>
              <a:rPr lang="en-US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的路径</a:t>
            </a: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，每对节点，所有路径里面，上述路径的比例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05FD479E-09F3-4481-A378-E5EE3249CDCD}"/>
                  </a:ext>
                </a:extLst>
              </p:cNvPr>
              <p:cNvSpPr/>
              <p:nvPr/>
            </p:nvSpPr>
            <p:spPr>
              <a:xfrm>
                <a:off x="622694" y="3258368"/>
                <a:ext cx="2397066" cy="785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𝜎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𝜎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05FD479E-09F3-4481-A378-E5EE3249C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94" y="3258368"/>
                <a:ext cx="2397066" cy="7857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9">
                <a:extLst>
                  <a:ext uri="{FF2B5EF4-FFF2-40B4-BE49-F238E27FC236}">
                    <a16:creationId xmlns:a16="http://schemas.microsoft.com/office/drawing/2014/main" id="{5403D35C-F735-45BE-93FE-FF01FBDEC79D}"/>
                  </a:ext>
                </a:extLst>
              </p:cNvPr>
              <p:cNvSpPr/>
              <p:nvPr/>
            </p:nvSpPr>
            <p:spPr>
              <a:xfrm>
                <a:off x="796135" y="4101246"/>
                <a:ext cx="205018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charset="0"/>
                      </a:rPr>
                      <m:t>𝜎</m:t>
                    </m:r>
                    <m:r>
                      <a:rPr lang="en-US" altLang="zh-CN" sz="1400" i="1" smtClean="0">
                        <a:latin typeface="Cambria Math" charset="0"/>
                      </a:rPr>
                      <m:t>(</m:t>
                    </m:r>
                    <m:r>
                      <a:rPr lang="en-US" altLang="zh-CN" sz="1400" i="1" smtClean="0">
                        <a:latin typeface="Cambria Math" charset="0"/>
                      </a:rPr>
                      <m:t>𝑠</m:t>
                    </m:r>
                    <m:r>
                      <a:rPr lang="en-US" altLang="zh-CN" sz="1400" i="1" smtClean="0">
                        <a:latin typeface="Cambria Math" charset="0"/>
                      </a:rPr>
                      <m:t>,</m:t>
                    </m:r>
                    <m:r>
                      <a:rPr lang="en-US" altLang="zh-CN" sz="1400" i="1" smtClean="0">
                        <a:latin typeface="Cambria Math" charset="0"/>
                      </a:rPr>
                      <m:t>𝑡</m:t>
                    </m:r>
                    <m:r>
                      <a:rPr lang="en-US" altLang="zh-CN" sz="140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𝑠</m:t>
                    </m:r>
                  </m:oMath>
                </a14:m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</m:t>
                    </m:r>
                  </m:oMath>
                </a14:m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的最短路径个数</a:t>
                </a:r>
                <a:r>
                  <a:rPr lang="zh-CN" altLang="en-US" sz="1400" b="1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r>
                  <a:rPr lang="en-US" altLang="zh-CN" sz="14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𝝈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𝒔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𝒕</m:t>
                    </m:r>
                    <m:r>
                      <a:rPr lang="en-US" altLang="zh-CN" sz="14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|</m:t>
                    </m:r>
                    <m:r>
                      <a:rPr lang="en-US" altLang="zh-CN" sz="14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𝒗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sz="1400" b="1" dirty="0">
                    <a:solidFill>
                      <a:srgbClr val="C00000"/>
                    </a:solidFill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1" i="1" dirty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𝒔</m:t>
                    </m:r>
                  </m:oMath>
                </a14:m>
                <a:r>
                  <a:rPr lang="zh-CN" altLang="en-US" sz="1400" b="1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1400" b="1" i="1" dirty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𝒕</m:t>
                    </m:r>
                  </m:oMath>
                </a14:m>
                <a:r>
                  <a:rPr lang="zh-CN" altLang="en-US" sz="1400" b="1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经过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𝒗</m:t>
                    </m:r>
                  </m:oMath>
                </a14:m>
                <a:r>
                  <a:rPr lang="zh-CN" altLang="en-US" sz="1400" b="1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的最短路径个数</a:t>
                </a:r>
                <a:endParaRPr lang="en-US" sz="1400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1" name="Rectangle 9">
                <a:extLst>
                  <a:ext uri="{FF2B5EF4-FFF2-40B4-BE49-F238E27FC236}">
                    <a16:creationId xmlns:a16="http://schemas.microsoft.com/office/drawing/2014/main" id="{5403D35C-F735-45BE-93FE-FF01FBDEC7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5" y="4101246"/>
                <a:ext cx="2050184" cy="738664"/>
              </a:xfrm>
              <a:prstGeom prst="rect">
                <a:avLst/>
              </a:prstGeom>
              <a:blipFill>
                <a:blip r:embed="rId8"/>
                <a:stretch>
                  <a:fillRect l="-893" t="-1653" b="-7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5374B58-D5E0-4F49-994D-91DDB4CDEE1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1"/>
          <a:stretch/>
        </p:blipFill>
        <p:spPr>
          <a:xfrm>
            <a:off x="736368" y="1498239"/>
            <a:ext cx="2169717" cy="149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Betweenness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</a:p>
              <a:p>
                <a:pPr lvl="1"/>
                <a:r>
                  <a:rPr lang="zh-CN" altLang="en-US" dirty="0"/>
                  <a:t>节点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取决于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它是否</a:t>
                </a:r>
                <a:r>
                  <a:rPr lang="zh-CN" altLang="zh-CN" dirty="0"/>
                  <a:t>经常出现在其它节点</a:t>
                </a:r>
                <a:r>
                  <a:rPr lang="zh-CN" altLang="en-US" dirty="0"/>
                  <a:t>的</a:t>
                </a:r>
                <a:r>
                  <a:rPr lang="zh-CN" altLang="zh-CN" dirty="0"/>
                  <a:t>最短路径</a:t>
                </a:r>
                <a:r>
                  <a:rPr lang="zh-CN" altLang="en-US" dirty="0"/>
                  <a:t>上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出现在其它节点最短路径上次数越多，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越重要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0020856"/>
                  </p:ext>
                </p:extLst>
              </p:nvPr>
            </p:nvGraphicFramePr>
            <p:xfrm>
              <a:off x="4097482" y="745422"/>
              <a:ext cx="4183854" cy="384327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091927">
                      <a:extLst>
                        <a:ext uri="{9D8B030D-6E8A-4147-A177-3AD203B41FA5}">
                          <a16:colId xmlns:a16="http://schemas.microsoft.com/office/drawing/2014/main" val="1225276688"/>
                        </a:ext>
                      </a:extLst>
                    </a:gridCol>
                    <a:gridCol w="2091927">
                      <a:extLst>
                        <a:ext uri="{9D8B030D-6E8A-4147-A177-3AD203B41FA5}">
                          <a16:colId xmlns:a16="http://schemas.microsoft.com/office/drawing/2014/main" val="48429482"/>
                        </a:ext>
                      </a:extLst>
                    </a:gridCol>
                  </a:tblGrid>
                  <a:tr h="76243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100" kern="100">
                              <a:effectLst/>
                            </a:rPr>
                            <a:t>某两个点的最短路径</a:t>
                          </a:r>
                          <a:endParaRPr lang="zh-CN" sz="11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100" kern="100">
                              <a:effectLst/>
                            </a:rPr>
                            <a:t>对</a:t>
                          </a:r>
                          <a:r>
                            <a:rPr lang="en-US" sz="1100" kern="100">
                              <a:effectLst/>
                            </a:rPr>
                            <a:t>betweenness(4)</a:t>
                          </a:r>
                          <a:r>
                            <a:rPr lang="zh-CN" sz="1100" kern="100">
                              <a:effectLst/>
                            </a:rPr>
                            <a:t>的贡献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zh-CN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𝑠𝑡</m:t>
                                      </m:r>
                                    </m:sub>
                                  </m:sSub>
                                  <m:r>
                                    <a:rPr lang="en-US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(4)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𝑠𝑡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endParaRPr lang="zh-CN" sz="11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extLst>
                      <a:ext uri="{0D108BD9-81ED-4DB2-BD59-A6C34878D82A}">
                        <a16:rowId xmlns:a16="http://schemas.microsoft.com/office/drawing/2014/main" val="3289830447"/>
                      </a:ext>
                    </a:extLst>
                  </a:tr>
                  <a:tr h="3409510">
                    <a:tc>
                      <a:txBody>
                        <a:bodyPr/>
                        <a:lstStyle/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 7 : [[6, 7]]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 8 : [[6, 8]]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 9 : [[6, 9]]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 10 : [[6, 9, 10]]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 8 : [[7, 6, 8]]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 9 : [[7, 6, 9]]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 10 : [[7, 6, 9, 10]]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 9 : [[8, 6, 9]]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 10 : [[8, 6, 9, 10]]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 10 : [[9, 10]]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extLst>
                      <a:ext uri="{0D108BD9-81ED-4DB2-BD59-A6C34878D82A}">
                        <a16:rowId xmlns:a16="http://schemas.microsoft.com/office/drawing/2014/main" val="1766098620"/>
                      </a:ext>
                    </a:extLst>
                  </a:tr>
                  <a:tr h="4802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 </a:t>
                          </a:r>
                          <a:endParaRPr lang="zh-CN" sz="11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100" kern="100" dirty="0">
                              <a:effectLst/>
                            </a:rPr>
                            <a:t>累加起来为</a:t>
                          </a:r>
                          <a:r>
                            <a:rPr lang="en-US" sz="1100" kern="100" dirty="0">
                              <a:effectLst/>
                            </a:rPr>
                            <a:t>25</a:t>
                          </a:r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extLst>
                      <a:ext uri="{0D108BD9-81ED-4DB2-BD59-A6C34878D82A}">
                        <a16:rowId xmlns:a16="http://schemas.microsoft.com/office/drawing/2014/main" val="15323973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0020856"/>
                  </p:ext>
                </p:extLst>
              </p:nvPr>
            </p:nvGraphicFramePr>
            <p:xfrm>
              <a:off x="4097482" y="745422"/>
              <a:ext cx="4183854" cy="384327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091927">
                      <a:extLst>
                        <a:ext uri="{9D8B030D-6E8A-4147-A177-3AD203B41FA5}">
                          <a16:colId xmlns:a16="http://schemas.microsoft.com/office/drawing/2014/main" val="1225276688"/>
                        </a:ext>
                      </a:extLst>
                    </a:gridCol>
                    <a:gridCol w="2091927">
                      <a:extLst>
                        <a:ext uri="{9D8B030D-6E8A-4147-A177-3AD203B41FA5}">
                          <a16:colId xmlns:a16="http://schemas.microsoft.com/office/drawing/2014/main" val="48429482"/>
                        </a:ext>
                      </a:extLst>
                    </a:gridCol>
                  </a:tblGrid>
                  <a:tr h="26612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100" kern="100">
                              <a:effectLst/>
                            </a:rPr>
                            <a:t>某两个点的最短路径</a:t>
                          </a:r>
                          <a:endParaRPr lang="zh-CN" sz="11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20581" marR="20581" marT="0" marB="0">
                        <a:blipFill>
                          <a:blip r:embed="rId3"/>
                          <a:stretch>
                            <a:fillRect l="-100583" t="-20455" r="-1166" b="-136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9830447"/>
                      </a:ext>
                    </a:extLst>
                  </a:tr>
                  <a:tr h="3409510">
                    <a:tc>
                      <a:txBody>
                        <a:bodyPr/>
                        <a:lstStyle/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 7 : [[6, 7]]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 8 : [[6, 8]]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 9 : [[6, 9]]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 10 : [[6, 9, 10]]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 8 : [[7, 6, 8]]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 9 : [[7, 6, 9]]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 10 : [[7, 6, 9, 10]]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 9 : [[8, 6, 9]]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 10 : [[8, 6, 9, 10]]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 10 : [[9, 10]]</a:t>
                          </a:r>
                          <a:endParaRPr lang="zh-CN" altLang="zh-CN" sz="1100" b="1" kern="12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effectLst/>
                            </a:rPr>
                            <a:t> </a:t>
                          </a:r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zh-CN" altLang="zh-CN" sz="11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en-US" altLang="zh-CN" sz="11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extLst>
                      <a:ext uri="{0D108BD9-81ED-4DB2-BD59-A6C34878D82A}">
                        <a16:rowId xmlns:a16="http://schemas.microsoft.com/office/drawing/2014/main" val="1766098620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effectLst/>
                            </a:rPr>
                            <a:t> </a:t>
                          </a:r>
                          <a:endParaRPr lang="zh-CN" sz="11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100" kern="100" dirty="0">
                              <a:effectLst/>
                            </a:rPr>
                            <a:t>累加起来为</a:t>
                          </a:r>
                          <a:r>
                            <a:rPr lang="en-US" sz="1100" kern="100" dirty="0">
                              <a:effectLst/>
                            </a:rPr>
                            <a:t>25</a:t>
                          </a:r>
                          <a:endParaRPr lang="zh-CN" sz="11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20581" marR="20581" marT="0" marB="0"/>
                    </a:tc>
                    <a:extLst>
                      <a:ext uri="{0D108BD9-81ED-4DB2-BD59-A6C34878D82A}">
                        <a16:rowId xmlns:a16="http://schemas.microsoft.com/office/drawing/2014/main" val="15323973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圆角矩形 4"/>
          <p:cNvSpPr/>
          <p:nvPr/>
        </p:nvSpPr>
        <p:spPr>
          <a:xfrm>
            <a:off x="7426568" y="3637711"/>
            <a:ext cx="1677518" cy="116031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150" dirty="0">
                <a:solidFill>
                  <a:sysClr val="windowText" lastClr="000000"/>
                </a:solidFill>
              </a:rPr>
              <a:t>对</a:t>
            </a:r>
            <a:r>
              <a:rPr lang="en-US" altLang="zh-CN" sz="1150" dirty="0">
                <a:solidFill>
                  <a:sysClr val="windowText" lastClr="000000"/>
                </a:solidFill>
              </a:rPr>
              <a:t>25</a:t>
            </a:r>
            <a:r>
              <a:rPr lang="zh-CN" altLang="en-US" sz="1150" dirty="0">
                <a:solidFill>
                  <a:sysClr val="windowText" lastClr="000000"/>
                </a:solidFill>
              </a:rPr>
              <a:t>进行标准化，</a:t>
            </a:r>
            <a:endParaRPr lang="en-US" altLang="zh-CN" sz="1150" dirty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150" dirty="0">
                <a:solidFill>
                  <a:sysClr val="windowText" lastClr="000000"/>
                </a:solidFill>
              </a:rPr>
              <a:t>除以</a:t>
            </a:r>
            <a:r>
              <a:rPr lang="en-US" altLang="zh-CN" sz="1150" dirty="0">
                <a:solidFill>
                  <a:sysClr val="windowText" lastClr="000000"/>
                </a:solidFill>
              </a:rPr>
              <a:t>(n-1)(n-2)/2=10*9/2=45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150" dirty="0">
                <a:solidFill>
                  <a:sysClr val="windowText" lastClr="000000"/>
                </a:solidFill>
              </a:rPr>
              <a:t>25/45=0.56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zh-CN" altLang="en-US" sz="1150" dirty="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48945" y="1347115"/>
            <a:ext cx="1537855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，每对节点，看看端点不为</a:t>
            </a:r>
            <a:r>
              <a:rPr lang="en-US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、路径中间经过</a:t>
            </a:r>
            <a:r>
              <a:rPr lang="en-US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的路径</a:t>
            </a: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，每对节点，所有路径里面，上述路径的比例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016336" y="4357255"/>
            <a:ext cx="1323109" cy="34636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B10C0EB6-E5E6-4B8C-B80A-57E4D86FF14D}"/>
                  </a:ext>
                </a:extLst>
              </p:cNvPr>
              <p:cNvSpPr/>
              <p:nvPr/>
            </p:nvSpPr>
            <p:spPr>
              <a:xfrm>
                <a:off x="622694" y="3258368"/>
                <a:ext cx="2397066" cy="785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𝜎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𝜎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B10C0EB6-E5E6-4B8C-B80A-57E4D86FF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94" y="3258368"/>
                <a:ext cx="2397066" cy="7857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E78F9E25-D2C9-4BAA-B5D9-68C0BE8615AE}"/>
                  </a:ext>
                </a:extLst>
              </p:cNvPr>
              <p:cNvSpPr/>
              <p:nvPr/>
            </p:nvSpPr>
            <p:spPr>
              <a:xfrm>
                <a:off x="796135" y="4101246"/>
                <a:ext cx="205018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charset="0"/>
                      </a:rPr>
                      <m:t>𝜎</m:t>
                    </m:r>
                    <m:r>
                      <a:rPr lang="en-US" altLang="zh-CN" sz="1400" i="1" smtClean="0">
                        <a:latin typeface="Cambria Math" charset="0"/>
                      </a:rPr>
                      <m:t>(</m:t>
                    </m:r>
                    <m:r>
                      <a:rPr lang="en-US" altLang="zh-CN" sz="1400" i="1" smtClean="0">
                        <a:latin typeface="Cambria Math" charset="0"/>
                      </a:rPr>
                      <m:t>𝑠</m:t>
                    </m:r>
                    <m:r>
                      <a:rPr lang="en-US" altLang="zh-CN" sz="1400" i="1" smtClean="0">
                        <a:latin typeface="Cambria Math" charset="0"/>
                      </a:rPr>
                      <m:t>,</m:t>
                    </m:r>
                    <m:r>
                      <a:rPr lang="en-US" altLang="zh-CN" sz="1400" i="1" smtClean="0">
                        <a:latin typeface="Cambria Math" charset="0"/>
                      </a:rPr>
                      <m:t>𝑡</m:t>
                    </m:r>
                    <m:r>
                      <a:rPr lang="en-US" altLang="zh-CN" sz="140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𝑠</m:t>
                    </m:r>
                  </m:oMath>
                </a14:m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</m:t>
                    </m:r>
                  </m:oMath>
                </a14:m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的最短路径个数</a:t>
                </a:r>
                <a:r>
                  <a:rPr lang="zh-CN" altLang="en-US" sz="1400" b="1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r>
                  <a:rPr lang="en-US" altLang="zh-CN" sz="14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𝝈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𝒔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𝒕</m:t>
                    </m:r>
                    <m:r>
                      <a:rPr lang="en-US" altLang="zh-CN" sz="14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|</m:t>
                    </m:r>
                    <m:r>
                      <a:rPr lang="en-US" altLang="zh-CN" sz="14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𝒗</m:t>
                    </m:r>
                    <m:r>
                      <a:rPr lang="en-US" altLang="zh-CN" sz="1400" b="1" i="1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sz="1400" b="1" dirty="0">
                    <a:solidFill>
                      <a:srgbClr val="C00000"/>
                    </a:solidFill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1" i="1" dirty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𝒔</m:t>
                    </m:r>
                  </m:oMath>
                </a14:m>
                <a:r>
                  <a:rPr lang="zh-CN" altLang="en-US" sz="1400" b="1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1400" b="1" i="1" dirty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𝒕</m:t>
                    </m:r>
                  </m:oMath>
                </a14:m>
                <a:r>
                  <a:rPr lang="zh-CN" altLang="en-US" sz="1400" b="1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经过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𝒗</m:t>
                    </m:r>
                  </m:oMath>
                </a14:m>
                <a:r>
                  <a:rPr lang="zh-CN" altLang="en-US" sz="1400" b="1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的最短路径个数</a:t>
                </a:r>
                <a:endParaRPr lang="en-US" sz="1400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E78F9E25-D2C9-4BAA-B5D9-68C0BE861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5" y="4101246"/>
                <a:ext cx="2050184" cy="738664"/>
              </a:xfrm>
              <a:prstGeom prst="rect">
                <a:avLst/>
              </a:prstGeom>
              <a:blipFill>
                <a:blip r:embed="rId8"/>
                <a:stretch>
                  <a:fillRect l="-893" t="-1653" b="-7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1">
            <a:extLst>
              <a:ext uri="{FF2B5EF4-FFF2-40B4-BE49-F238E27FC236}">
                <a16:creationId xmlns:a16="http://schemas.microsoft.com/office/drawing/2014/main" id="{D2AFDEB1-928E-46C5-842A-64D2DAE46AD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1"/>
          <a:stretch/>
        </p:blipFill>
        <p:spPr>
          <a:xfrm>
            <a:off x="736368" y="1498239"/>
            <a:ext cx="2169717" cy="149774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5FF58F5-E26E-4490-BBE7-0F959E03126E}"/>
              </a:ext>
            </a:extLst>
          </p:cNvPr>
          <p:cNvSpPr/>
          <p:nvPr/>
        </p:nvSpPr>
        <p:spPr>
          <a:xfrm>
            <a:off x="6660042" y="2584746"/>
            <a:ext cx="2026758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1200" dirty="0">
                <a:solidFill>
                  <a:sysClr val="windowText" lastClr="000000"/>
                </a:solidFill>
              </a:rPr>
              <a:t>(n-1)(n-2)/2</a:t>
            </a:r>
          </a:p>
          <a:p>
            <a:pPr algn="just"/>
            <a:r>
              <a:rPr lang="zh-CN" altLang="en-US" sz="1200" dirty="0">
                <a:solidFill>
                  <a:sysClr val="windowText" lastClr="000000"/>
                </a:solidFill>
              </a:rPr>
              <a:t>无向图，所有路径数量</a:t>
            </a:r>
            <a:r>
              <a:rPr lang="en-US" altLang="zh-CN" sz="1200" dirty="0">
                <a:solidFill>
                  <a:sysClr val="windowText" lastClr="000000"/>
                </a:solidFill>
              </a:rPr>
              <a:t>=</a:t>
            </a:r>
            <a:r>
              <a:rPr lang="zh-CN" altLang="en-US" sz="1200" dirty="0">
                <a:solidFill>
                  <a:sysClr val="windowText" lastClr="000000"/>
                </a:solidFill>
              </a:rPr>
              <a:t>两两组合</a:t>
            </a:r>
            <a:endParaRPr lang="en-US" altLang="zh-CN" sz="1200" dirty="0">
              <a:solidFill>
                <a:sysClr val="windowText" lastClr="000000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ysClr val="windowText" lastClr="000000"/>
                </a:solidFill>
              </a:rPr>
              <a:t>为什么是（</a:t>
            </a:r>
            <a:r>
              <a:rPr lang="en-US" altLang="zh-CN" sz="1200" dirty="0">
                <a:solidFill>
                  <a:sysClr val="windowText" lastClr="000000"/>
                </a:solidFill>
              </a:rPr>
              <a:t>n-1)*(n-2)/2</a:t>
            </a:r>
            <a:r>
              <a:rPr lang="zh-CN" altLang="en-US" sz="1200" dirty="0">
                <a:solidFill>
                  <a:sysClr val="windowText" lastClr="000000"/>
                </a:solidFill>
              </a:rPr>
              <a:t>？</a:t>
            </a:r>
            <a:endParaRPr lang="en-US" altLang="zh-CN" sz="1200" dirty="0">
              <a:solidFill>
                <a:sysClr val="windowText" lastClr="000000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其他节点之间</a:t>
            </a:r>
          </a:p>
        </p:txBody>
      </p:sp>
    </p:spTree>
    <p:extLst>
      <p:ext uri="{BB962C8B-B14F-4D97-AF65-F5344CB8AC3E}">
        <p14:creationId xmlns:p14="http://schemas.microsoft.com/office/powerpoint/2010/main" val="294396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05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Betweenness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</a:p>
              <a:p>
                <a:pPr lvl="1"/>
                <a:r>
                  <a:rPr lang="zh-CN" altLang="en-US" dirty="0"/>
                  <a:t>节点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Centrality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取决于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它是否</a:t>
                </a:r>
                <a:r>
                  <a:rPr lang="zh-CN" altLang="zh-CN" dirty="0"/>
                  <a:t>经常出现在其它节点</a:t>
                </a:r>
                <a:r>
                  <a:rPr lang="zh-CN" altLang="en-US" dirty="0"/>
                  <a:t>的</a:t>
                </a:r>
                <a:r>
                  <a:rPr lang="zh-CN" altLang="zh-CN" dirty="0"/>
                  <a:t>最短路径</a:t>
                </a:r>
                <a:r>
                  <a:rPr lang="zh-CN" altLang="en-US" dirty="0"/>
                  <a:t>上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出现在其它节点最短路径上次数越多，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越重要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2"/>
          <p:cNvSpPr/>
          <p:nvPr/>
        </p:nvSpPr>
        <p:spPr>
          <a:xfrm>
            <a:off x="874987" y="2738364"/>
            <a:ext cx="4572000" cy="584775"/>
          </a:xfrm>
          <a:prstGeom prst="rect">
            <a:avLst/>
          </a:prstGeom>
          <a:solidFill>
            <a:srgbClr val="F6F8FA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{0: 0.0, 1: 0.0, 2: 0.0</a:t>
            </a:r>
            <a:r>
              <a:rPr lang="en-US" sz="1600" b="1" dirty="0">
                <a:solidFill>
                  <a:srgbClr val="C00000"/>
                </a:solidFill>
              </a:rPr>
              <a:t>, 3: 0.53, 4: 0.5</a:t>
            </a:r>
            <a:r>
              <a:rPr lang="en-US" altLang="zh-CN" sz="1600" b="1" dirty="0">
                <a:solidFill>
                  <a:srgbClr val="C00000"/>
                </a:solidFill>
              </a:rPr>
              <a:t>6</a:t>
            </a:r>
            <a:r>
              <a:rPr lang="en-US" sz="1600" dirty="0"/>
              <a:t>, 5: 0.1</a:t>
            </a:r>
            <a:r>
              <a:rPr lang="en-US" altLang="zh-CN" sz="1600" dirty="0"/>
              <a:t>7</a:t>
            </a:r>
            <a:r>
              <a:rPr lang="en-US" sz="1600" b="1" dirty="0">
                <a:solidFill>
                  <a:srgbClr val="C00000"/>
                </a:solidFill>
              </a:rPr>
              <a:t>, 6: 0.4,</a:t>
            </a:r>
            <a:r>
              <a:rPr lang="en-US" sz="1600" dirty="0"/>
              <a:t> 7: 0.0, 8: 0.0, 9: 0.3</a:t>
            </a:r>
            <a:r>
              <a:rPr lang="en-US" altLang="zh-CN" sz="1600" dirty="0"/>
              <a:t>7</a:t>
            </a:r>
            <a:r>
              <a:rPr lang="en-US" sz="1600" dirty="0"/>
              <a:t>, 10: 0.0}</a:t>
            </a:r>
          </a:p>
        </p:txBody>
      </p:sp>
      <p:sp>
        <p:nvSpPr>
          <p:cNvPr id="7" name="Rectangle 13"/>
          <p:cNvSpPr/>
          <p:nvPr/>
        </p:nvSpPr>
        <p:spPr>
          <a:xfrm>
            <a:off x="-55180" y="2753785"/>
            <a:ext cx="10247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latin typeface="Calibri" charset="0"/>
                <a:ea typeface="Calibri" charset="0"/>
                <a:cs typeface="Calibri" charset="0"/>
              </a:rPr>
              <a:t>betweenness</a:t>
            </a:r>
            <a:r>
              <a:rPr lang="zh-CN" altLang="en-US" sz="1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200" dirty="0">
                <a:latin typeface="Calibri" charset="0"/>
                <a:ea typeface="Calibri" charset="0"/>
                <a:cs typeface="Calibri" charset="0"/>
              </a:rPr>
              <a:t>Centrality</a:t>
            </a:r>
            <a:endParaRPr lang="en-US" sz="1200" dirty="0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4"/>
          <a:stretch/>
        </p:blipFill>
        <p:spPr>
          <a:xfrm>
            <a:off x="5690402" y="2255302"/>
            <a:ext cx="2911517" cy="2500848"/>
          </a:xfrm>
          <a:prstGeom prst="rect">
            <a:avLst/>
          </a:prstGeom>
        </p:spPr>
      </p:pic>
      <p:sp>
        <p:nvSpPr>
          <p:cNvPr id="9" name="Rectangle 14"/>
          <p:cNvSpPr/>
          <p:nvPr/>
        </p:nvSpPr>
        <p:spPr>
          <a:xfrm>
            <a:off x="457199" y="3442675"/>
            <a:ext cx="4572000" cy="134190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如何解释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Betweenness</a:t>
            </a:r>
            <a:r>
              <a:rPr lang="zh-CN" alt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Centrality</a:t>
            </a:r>
            <a:r>
              <a:rPr lang="zh-CN" altLang="en-US" sz="2000" dirty="0">
                <a:latin typeface="Calibri" charset="0"/>
                <a:ea typeface="Calibri" charset="0"/>
                <a:cs typeface="Calibri" charset="0"/>
              </a:rPr>
              <a:t>？</a:t>
            </a:r>
            <a:endParaRPr lang="en-US" altLang="zh-CN" sz="2000" dirty="0"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恋爱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网络：没有哥，那些妹子们这辈子也不会有什么关联 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贸易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网络：贸易枢纽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hubs</a:t>
            </a:r>
          </a:p>
        </p:txBody>
      </p:sp>
    </p:spTree>
    <p:extLst>
      <p:ext uri="{BB962C8B-B14F-4D97-AF65-F5344CB8AC3E}">
        <p14:creationId xmlns:p14="http://schemas.microsoft.com/office/powerpoint/2010/main" val="241937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Betweenness</a:t>
            </a:r>
            <a:r>
              <a:rPr kumimoji="1" lang="zh-CN" altLang="en-US" dirty="0"/>
              <a:t>中心度</a:t>
            </a:r>
            <a:endParaRPr kumimoji="1" lang="en-US" altLang="zh-CN" dirty="0"/>
          </a:p>
          <a:p>
            <a:r>
              <a:rPr lang="zh-CN" altLang="en-US" dirty="0"/>
              <a:t>思考：新加坡为什么成为全球贸易港？</a:t>
            </a:r>
            <a:endParaRPr kumimoji="1" lang="en-US" altLang="zh-CN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66" y="1670583"/>
            <a:ext cx="5255917" cy="2573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687" y="4358640"/>
            <a:ext cx="561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波斯湾石油运输航路图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65471" y="1665810"/>
            <a:ext cx="337605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333333"/>
                </a:solidFill>
                <a:latin typeface="Roboto" charset="0"/>
              </a:rPr>
              <a:t>The Persian Gulf is a leading oil-producing region, accounting for 30% of global supply. Meanwhile, </a:t>
            </a:r>
            <a:r>
              <a:rPr lang="en-US" sz="1600" dirty="0">
                <a:solidFill>
                  <a:srgbClr val="FF0000"/>
                </a:solidFill>
                <a:latin typeface="Roboto" charset="0"/>
              </a:rPr>
              <a:t>East Asia </a:t>
            </a:r>
            <a:r>
              <a:rPr lang="en-US" sz="1600" dirty="0">
                <a:solidFill>
                  <a:srgbClr val="333333"/>
                </a:solidFill>
                <a:latin typeface="Roboto" charset="0"/>
              </a:rPr>
              <a:t>is a major oil-consuming region and accounts for </a:t>
            </a:r>
            <a:r>
              <a:rPr lang="en-US" sz="1600" dirty="0">
                <a:solidFill>
                  <a:srgbClr val="FF0000"/>
                </a:solidFill>
                <a:latin typeface="Roboto" charset="0"/>
              </a:rPr>
              <a:t>85%</a:t>
            </a:r>
            <a:r>
              <a:rPr lang="en-US" sz="1600" dirty="0">
                <a:solidFill>
                  <a:srgbClr val="333333"/>
                </a:solidFill>
                <a:latin typeface="Roboto" charset="0"/>
              </a:rPr>
              <a:t> of the Persian Gulf’s exports, according to the Energy Information Administration (EIA)</a:t>
            </a:r>
            <a:endParaRPr lang="en-US" sz="1600" dirty="0"/>
          </a:p>
        </p:txBody>
      </p:sp>
      <p:sp>
        <p:nvSpPr>
          <p:cNvPr id="9" name="TextBox 9"/>
          <p:cNvSpPr txBox="1"/>
          <p:nvPr/>
        </p:nvSpPr>
        <p:spPr>
          <a:xfrm>
            <a:off x="5751133" y="3850965"/>
            <a:ext cx="307992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地缘政治与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Betweenness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Centrality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011564" y="306255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新加坡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25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三种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Centrality</a:t>
            </a:r>
            <a:r>
              <a:rPr lang="zh-CN" altLang="en-US" dirty="0"/>
              <a:t>度量的比较</a:t>
            </a:r>
            <a:endParaRPr kumimoji="1" lang="en-US" altLang="zh-CN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6" r="5091"/>
          <a:stretch/>
        </p:blipFill>
        <p:spPr>
          <a:xfrm>
            <a:off x="621225" y="1233238"/>
            <a:ext cx="1991470" cy="17759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2" r="5924"/>
          <a:stretch/>
        </p:blipFill>
        <p:spPr>
          <a:xfrm>
            <a:off x="3643501" y="1233238"/>
            <a:ext cx="1930856" cy="1775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5" r="8013"/>
          <a:stretch/>
        </p:blipFill>
        <p:spPr>
          <a:xfrm>
            <a:off x="6578649" y="1233237"/>
            <a:ext cx="1913841" cy="17783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文本框 10"/>
          <p:cNvSpPr txBox="1"/>
          <p:nvPr/>
        </p:nvSpPr>
        <p:spPr>
          <a:xfrm>
            <a:off x="106681" y="2926579"/>
            <a:ext cx="286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Degree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Centrality</a:t>
            </a:r>
          </a:p>
          <a:p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3/6/4/9</a:t>
            </a:r>
            <a:endParaRPr lang="zh-CN" alt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文本框 10"/>
          <p:cNvSpPr txBox="1"/>
          <p:nvPr/>
        </p:nvSpPr>
        <p:spPr>
          <a:xfrm>
            <a:off x="3128957" y="2926579"/>
            <a:ext cx="2775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Closeness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Centrality</a:t>
            </a:r>
          </a:p>
          <a:p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4/9/5/3/6</a:t>
            </a:r>
            <a:endParaRPr lang="zh-CN" alt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64105" y="2926579"/>
            <a:ext cx="275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Betweenness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Centrality</a:t>
            </a:r>
          </a:p>
          <a:p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4/3/6/9</a:t>
            </a:r>
            <a:endParaRPr lang="zh-CN" alt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ectangle 12"/>
          <p:cNvSpPr/>
          <p:nvPr/>
        </p:nvSpPr>
        <p:spPr>
          <a:xfrm>
            <a:off x="1258440" y="4302708"/>
            <a:ext cx="7462650" cy="338554"/>
          </a:xfrm>
          <a:prstGeom prst="rect">
            <a:avLst/>
          </a:prstGeom>
          <a:solidFill>
            <a:srgbClr val="F6F8FA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{0: 0.0, 1: 0.0, 2: 0.0, </a:t>
            </a:r>
            <a:r>
              <a:rPr lang="en-US" sz="1600" b="1" dirty="0">
                <a:solidFill>
                  <a:srgbClr val="FF0000"/>
                </a:solidFill>
              </a:rPr>
              <a:t>3: 0.53, 4: 0.5</a:t>
            </a:r>
            <a:r>
              <a:rPr lang="en-US" altLang="zh-CN" sz="1600" b="1" dirty="0">
                <a:solidFill>
                  <a:srgbClr val="FF0000"/>
                </a:solidFill>
              </a:rPr>
              <a:t>6</a:t>
            </a:r>
            <a:r>
              <a:rPr lang="en-US" sz="1600" dirty="0"/>
              <a:t>, 5: 0.1</a:t>
            </a:r>
            <a:r>
              <a:rPr lang="en-US" altLang="zh-CN" sz="1600" dirty="0"/>
              <a:t>7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b="1" dirty="0">
                <a:solidFill>
                  <a:srgbClr val="FF0000"/>
                </a:solidFill>
              </a:rPr>
              <a:t>6: 0.4</a:t>
            </a:r>
            <a:r>
              <a:rPr lang="en-US" sz="1600" dirty="0"/>
              <a:t>, 7: 0.0, 8: 0.0, </a:t>
            </a:r>
            <a:r>
              <a:rPr lang="en-US" sz="1600" dirty="0">
                <a:solidFill>
                  <a:srgbClr val="FF0000"/>
                </a:solidFill>
              </a:rPr>
              <a:t>9: 0.3</a:t>
            </a:r>
            <a:r>
              <a:rPr lang="en-US" altLang="zh-CN" sz="1600" dirty="0">
                <a:solidFill>
                  <a:srgbClr val="FF0000"/>
                </a:solidFill>
              </a:rPr>
              <a:t>7</a:t>
            </a:r>
            <a:r>
              <a:rPr lang="en-US" sz="1600" dirty="0"/>
              <a:t>, 10: 0.0}</a:t>
            </a:r>
          </a:p>
        </p:txBody>
      </p:sp>
      <p:sp>
        <p:nvSpPr>
          <p:cNvPr id="14" name="Rectangle 12"/>
          <p:cNvSpPr/>
          <p:nvPr/>
        </p:nvSpPr>
        <p:spPr>
          <a:xfrm>
            <a:off x="1260247" y="3967772"/>
            <a:ext cx="7460843" cy="307777"/>
          </a:xfrm>
          <a:prstGeom prst="rect">
            <a:avLst/>
          </a:prstGeom>
          <a:solidFill>
            <a:srgbClr val="F6F8FA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{0: 0.32, 1: 0.32, 2: 0.32</a:t>
            </a:r>
            <a:r>
              <a:rPr lang="en-US" sz="1400" dirty="0">
                <a:solidFill>
                  <a:srgbClr val="C00000"/>
                </a:solidFill>
              </a:rPr>
              <a:t>, 3: 0.45, 4: 0.5</a:t>
            </a:r>
            <a:r>
              <a:rPr lang="en-US" altLang="zh-CN" sz="1400" dirty="0">
                <a:solidFill>
                  <a:srgbClr val="C00000"/>
                </a:solidFill>
              </a:rPr>
              <a:t>3</a:t>
            </a:r>
            <a:r>
              <a:rPr lang="en-US" sz="1400" dirty="0">
                <a:solidFill>
                  <a:srgbClr val="C00000"/>
                </a:solidFill>
              </a:rPr>
              <a:t>, 5: 0.45, 6: 0.43</a:t>
            </a:r>
            <a:r>
              <a:rPr lang="en-US" sz="1400" dirty="0"/>
              <a:t>, 7: 0.3</a:t>
            </a:r>
            <a:r>
              <a:rPr lang="en-US" altLang="zh-CN" sz="1400" dirty="0"/>
              <a:t>1</a:t>
            </a:r>
            <a:r>
              <a:rPr lang="en-US" sz="1400" dirty="0"/>
              <a:t>, 8: 0.31, </a:t>
            </a:r>
            <a:r>
              <a:rPr lang="en-US" sz="1400" dirty="0">
                <a:solidFill>
                  <a:srgbClr val="C00000"/>
                </a:solidFill>
              </a:rPr>
              <a:t>9: 0.5</a:t>
            </a:r>
            <a:r>
              <a:rPr lang="en-US" sz="1400" dirty="0"/>
              <a:t>, 10: 0.34}</a:t>
            </a:r>
          </a:p>
        </p:txBody>
      </p:sp>
      <p:sp>
        <p:nvSpPr>
          <p:cNvPr id="15" name="Rectangle 13"/>
          <p:cNvSpPr/>
          <p:nvPr/>
        </p:nvSpPr>
        <p:spPr>
          <a:xfrm>
            <a:off x="41365" y="3590745"/>
            <a:ext cx="130356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Degree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Calibri" charset="0"/>
                <a:cs typeface="Calibri" charset="0"/>
              </a:rPr>
              <a:t>Closeness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Betweenness</a:t>
            </a:r>
            <a:endParaRPr lang="en-US" sz="1400" dirty="0"/>
          </a:p>
        </p:txBody>
      </p:sp>
      <p:sp>
        <p:nvSpPr>
          <p:cNvPr id="16" name="Rectangle 5"/>
          <p:cNvSpPr/>
          <p:nvPr/>
        </p:nvSpPr>
        <p:spPr>
          <a:xfrm>
            <a:off x="1258440" y="3578226"/>
            <a:ext cx="7462650" cy="338554"/>
          </a:xfrm>
          <a:prstGeom prst="rect">
            <a:avLst/>
          </a:prstGeom>
          <a:solidFill>
            <a:srgbClr val="F6F8FA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{0: 0.1, 1: 0.1, 2: 0.1</a:t>
            </a:r>
            <a:r>
              <a:rPr lang="en-US" sz="1600" dirty="0">
                <a:solidFill>
                  <a:srgbClr val="C00000"/>
                </a:solidFill>
              </a:rPr>
              <a:t>, 3: 0.4, 4: 0.3</a:t>
            </a:r>
            <a:r>
              <a:rPr lang="en-US" sz="1600" dirty="0"/>
              <a:t>, 5: 0.2, </a:t>
            </a:r>
            <a:r>
              <a:rPr lang="en-US" sz="1600" dirty="0">
                <a:solidFill>
                  <a:srgbClr val="C00000"/>
                </a:solidFill>
              </a:rPr>
              <a:t>6: 0.4</a:t>
            </a:r>
            <a:r>
              <a:rPr lang="en-US" sz="1600" dirty="0"/>
              <a:t>,</a:t>
            </a:r>
            <a:r>
              <a:rPr lang="zh-CN" altLang="en-US" sz="1600" dirty="0"/>
              <a:t>  </a:t>
            </a:r>
            <a:r>
              <a:rPr lang="en-US" sz="1600" dirty="0"/>
              <a:t>7: 0.1, 8: 0.1, </a:t>
            </a:r>
            <a:r>
              <a:rPr lang="en-US" sz="1600" dirty="0">
                <a:solidFill>
                  <a:srgbClr val="C00000"/>
                </a:solidFill>
              </a:rPr>
              <a:t>9: 0.3</a:t>
            </a:r>
            <a:r>
              <a:rPr lang="en-US" sz="1600" dirty="0"/>
              <a:t>, 10: 0.1}</a:t>
            </a:r>
          </a:p>
        </p:txBody>
      </p:sp>
    </p:spTree>
    <p:extLst>
      <p:ext uri="{BB962C8B-B14F-4D97-AF65-F5344CB8AC3E}">
        <p14:creationId xmlns:p14="http://schemas.microsoft.com/office/powerpoint/2010/main" val="216353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Why Graph</a:t>
            </a:r>
          </a:p>
          <a:p>
            <a:r>
              <a:rPr lang="zh-CN" altLang="en-US" dirty="0"/>
              <a:t>为什么使用图模型对数据建模？</a:t>
            </a:r>
            <a:endParaRPr lang="en-US" altLang="zh-CN" dirty="0"/>
          </a:p>
          <a:p>
            <a:pPr lvl="1"/>
            <a:r>
              <a:rPr lang="zh-CN" altLang="en-US" dirty="0"/>
              <a:t>图提供了一种观察数据</a:t>
            </a:r>
            <a:r>
              <a:rPr lang="zh-CN" altLang="en-US" dirty="0">
                <a:solidFill>
                  <a:srgbClr val="AE0627"/>
                </a:solidFill>
              </a:rPr>
              <a:t>结构</a:t>
            </a:r>
            <a:r>
              <a:rPr lang="zh-CN" altLang="en-US" dirty="0"/>
              <a:t>特征的视角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7" y="1857345"/>
            <a:ext cx="3072014" cy="1957390"/>
          </a:xfrm>
          <a:prstGeom prst="rect">
            <a:avLst/>
          </a:prstGeom>
        </p:spPr>
      </p:pic>
      <p:sp>
        <p:nvSpPr>
          <p:cNvPr id="7" name="Rectangle 18"/>
          <p:cNvSpPr/>
          <p:nvPr/>
        </p:nvSpPr>
        <p:spPr>
          <a:xfrm>
            <a:off x="1102745" y="3814735"/>
            <a:ext cx="24899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AE06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互联网的领结结构</a:t>
            </a:r>
            <a:endParaRPr lang="en-US" altLang="zh-CN" dirty="0">
              <a:solidFill>
                <a:srgbClr val="AE06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AE06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dirty="0">
                <a:solidFill>
                  <a:srgbClr val="AE06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AE06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bowtie</a:t>
            </a:r>
            <a:r>
              <a:rPr lang="zh-CN" altLang="en-US" dirty="0">
                <a:solidFill>
                  <a:srgbClr val="AE06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AE06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Structure</a:t>
            </a:r>
            <a:endParaRPr lang="en-US" dirty="0"/>
          </a:p>
        </p:txBody>
      </p:sp>
      <p:sp>
        <p:nvSpPr>
          <p:cNvPr id="8" name="Rectangle 4"/>
          <p:cNvSpPr/>
          <p:nvPr/>
        </p:nvSpPr>
        <p:spPr>
          <a:xfrm>
            <a:off x="6126479" y="1195940"/>
            <a:ext cx="2602819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Microsoft YaHei" charset="-122"/>
                <a:ea typeface="Microsoft YaHei" charset="-122"/>
              </a:rPr>
              <a:t>金融机构之间的借贷网络，</a:t>
            </a:r>
            <a:r>
              <a:rPr lang="zh-CN" altLang="en-US" sz="1600" dirty="0">
                <a:solidFill>
                  <a:srgbClr val="AE0627"/>
                </a:solidFill>
                <a:latin typeface="Microsoft YaHei" charset="-122"/>
                <a:ea typeface="Microsoft YaHei" charset="-122"/>
              </a:rPr>
              <a:t>你能发现什么结构特点？</a:t>
            </a:r>
            <a:endParaRPr lang="en-US" sz="1600" dirty="0">
              <a:solidFill>
                <a:srgbClr val="AE0627"/>
              </a:solidFill>
            </a:endParaRPr>
          </a:p>
        </p:txBody>
      </p:sp>
      <p:pic>
        <p:nvPicPr>
          <p:cNvPr id="9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"/>
          <a:stretch/>
        </p:blipFill>
        <p:spPr>
          <a:xfrm>
            <a:off x="4931712" y="1947992"/>
            <a:ext cx="3725484" cy="28081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9D02B0E-516F-442E-B64B-54D44AB85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779" y="263845"/>
            <a:ext cx="1378217" cy="33199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1930" y="4534360"/>
            <a:ext cx="3542528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hlinkClick r:id="rId5"/>
              </a:rPr>
              <a:t>https://</a:t>
            </a:r>
            <a:r>
              <a:rPr lang="en-US" altLang="zh-CN" sz="1200" dirty="0" smtClean="0">
                <a:hlinkClick r:id="rId5"/>
              </a:rPr>
              <a:t>www.researchgate.net/publication/200111010_Mining_the_Inner_Structure_of_the_Web_Graph</a:t>
            </a:r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667" y="4396150"/>
            <a:ext cx="220304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5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另一个实例</a:t>
            </a:r>
            <a:endParaRPr kumimoji="1" lang="en-US" altLang="zh-CN" dirty="0"/>
          </a:p>
          <a:p>
            <a:r>
              <a:rPr lang="zh-CN" altLang="en-US" dirty="0"/>
              <a:t>请分别指出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Degree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Closeness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rgbClr val="00B0F0"/>
                </a:solidFill>
                <a:latin typeface="Calibri" charset="0"/>
                <a:ea typeface="Calibri" charset="0"/>
                <a:cs typeface="Calibri" charset="0"/>
              </a:rPr>
              <a:t>Betweenness</a:t>
            </a:r>
            <a:r>
              <a:rPr lang="zh-CN" altLang="en-US" dirty="0">
                <a:solidFill>
                  <a:srgbClr val="00B0F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Central</a:t>
            </a:r>
            <a:r>
              <a:rPr lang="en-US" altLang="zh-CN" dirty="0"/>
              <a:t>ity</a:t>
            </a:r>
            <a:r>
              <a:rPr lang="zh-CN" altLang="en-US" dirty="0"/>
              <a:t>最大的节点</a:t>
            </a:r>
            <a:endParaRPr lang="en-US" altLang="zh-CN" dirty="0"/>
          </a:p>
          <a:p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图片 3">
            <a:extLst>
              <a:ext uri="{FF2B5EF4-FFF2-40B4-BE49-F238E27FC236}">
                <a16:creationId xmlns:a16="http://schemas.microsoft.com/office/drawing/2014/main" id="{3EBA37BE-EEE3-4075-A59E-28D05DF6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31" y="1999711"/>
            <a:ext cx="3750339" cy="19587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4">
            <a:extLst>
              <a:ext uri="{FF2B5EF4-FFF2-40B4-BE49-F238E27FC236}">
                <a16:creationId xmlns:a16="http://schemas.microsoft.com/office/drawing/2014/main" id="{FA184433-0099-4DBC-B775-F64EFD63A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892" y="2370465"/>
            <a:ext cx="4858147" cy="18584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11"/>
          <p:cNvSpPr/>
          <p:nvPr/>
        </p:nvSpPr>
        <p:spPr>
          <a:xfrm>
            <a:off x="1050450" y="2680485"/>
            <a:ext cx="432000" cy="3456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/>
          <p:cNvSpPr/>
          <p:nvPr/>
        </p:nvSpPr>
        <p:spPr>
          <a:xfrm>
            <a:off x="1499951" y="2320935"/>
            <a:ext cx="396000" cy="3168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3"/>
          <p:cNvSpPr/>
          <p:nvPr/>
        </p:nvSpPr>
        <p:spPr>
          <a:xfrm>
            <a:off x="2087250" y="2687969"/>
            <a:ext cx="396000" cy="338115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5C82AF2-634B-4B8A-8BD4-B2AB352F5D19}"/>
              </a:ext>
            </a:extLst>
          </p:cNvPr>
          <p:cNvSpPr/>
          <p:nvPr/>
        </p:nvSpPr>
        <p:spPr>
          <a:xfrm>
            <a:off x="4143829" y="2750457"/>
            <a:ext cx="4927600" cy="1632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51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12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中心度计算</a:t>
            </a:r>
            <a:r>
              <a:rPr lang="en-US" altLang="zh-CN" dirty="0"/>
              <a:t>Python</a:t>
            </a:r>
            <a:r>
              <a:rPr lang="zh-CN" altLang="en-US" dirty="0"/>
              <a:t>实例分析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" b="36712"/>
          <a:stretch/>
        </p:blipFill>
        <p:spPr>
          <a:xfrm>
            <a:off x="1566011" y="2846070"/>
            <a:ext cx="5799521" cy="1689538"/>
          </a:xfrm>
          <a:prstGeom prst="rect">
            <a:avLst/>
          </a:prstGeom>
        </p:spPr>
      </p:pic>
      <p:sp>
        <p:nvSpPr>
          <p:cNvPr id="7" name="Rectangle 4"/>
          <p:cNvSpPr/>
          <p:nvPr/>
        </p:nvSpPr>
        <p:spPr>
          <a:xfrm>
            <a:off x="2341558" y="1975803"/>
            <a:ext cx="3884011" cy="369332"/>
          </a:xfrm>
          <a:prstGeom prst="rect">
            <a:avLst/>
          </a:prstGeom>
          <a:solidFill>
            <a:srgbClr val="F6F8FA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$ pip install </a:t>
            </a:r>
            <a:r>
              <a:rPr lang="en-US" dirty="0" err="1"/>
              <a:t>networkx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665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中心度计算</a:t>
            </a:r>
            <a:r>
              <a:rPr lang="en-US" altLang="zh-CN" dirty="0"/>
              <a:t>Python</a:t>
            </a:r>
            <a:r>
              <a:rPr lang="zh-CN" altLang="en-US" dirty="0"/>
              <a:t>实例分析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22" y="1978169"/>
            <a:ext cx="7826578" cy="504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0222" y="3564812"/>
            <a:ext cx="750446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dirty="0">
                <a:hlinkClick r:id="rId3"/>
              </a:rPr>
              <a:t>https://aksakalli.github.io/2017/07/17/network-centrality-measures-and-their-visualization.html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7458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中心度计算</a:t>
            </a:r>
            <a:r>
              <a:rPr lang="en-US" altLang="zh-CN" dirty="0"/>
              <a:t>Python</a:t>
            </a:r>
            <a:r>
              <a:rPr lang="zh-CN" altLang="en-US" dirty="0"/>
              <a:t>实例分析</a:t>
            </a:r>
            <a:endParaRPr lang="en-US" altLang="zh-CN" dirty="0"/>
          </a:p>
          <a:p>
            <a:pPr lvl="1"/>
            <a:r>
              <a:rPr lang="zh-CN" altLang="en-US" dirty="0"/>
              <a:t>绘制函数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614" y="1742641"/>
            <a:ext cx="596798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中心度计算</a:t>
            </a:r>
            <a:r>
              <a:rPr lang="en-US" altLang="zh-CN" dirty="0"/>
              <a:t>Python</a:t>
            </a:r>
            <a:r>
              <a:rPr lang="zh-CN" altLang="en-US" dirty="0"/>
              <a:t>实例分析</a:t>
            </a:r>
            <a:endParaRPr lang="en-US" altLang="zh-CN" dirty="0"/>
          </a:p>
          <a:p>
            <a:pPr lvl="1"/>
            <a:r>
              <a:rPr lang="zh-CN" altLang="en-US" dirty="0"/>
              <a:t>图的创建函数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647" y="1640032"/>
            <a:ext cx="744607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中心度计算</a:t>
            </a:r>
            <a:r>
              <a:rPr lang="en-US" altLang="zh-CN" dirty="0"/>
              <a:t>Python</a:t>
            </a:r>
            <a:r>
              <a:rPr lang="zh-CN" altLang="en-US" dirty="0"/>
              <a:t>实例分析</a:t>
            </a:r>
            <a:endParaRPr lang="en-US" altLang="zh-CN" dirty="0"/>
          </a:p>
          <a:p>
            <a:pPr lvl="1"/>
            <a:r>
              <a:rPr lang="zh-CN" altLang="en-US" dirty="0"/>
              <a:t>计算并且显示</a:t>
            </a:r>
            <a:r>
              <a:rPr lang="en-US" altLang="zh-CN" dirty="0" err="1"/>
              <a:t>degree,closeness,betweenness</a:t>
            </a:r>
            <a:r>
              <a:rPr lang="zh-CN" altLang="en-US" dirty="0"/>
              <a:t>中心度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65" y="1632816"/>
            <a:ext cx="736722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3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中心度计算</a:t>
            </a:r>
            <a:r>
              <a:rPr lang="en-US" altLang="zh-CN" dirty="0"/>
              <a:t>Python</a:t>
            </a:r>
            <a:r>
              <a:rPr lang="zh-CN" altLang="en-US" dirty="0"/>
              <a:t>实例分析</a:t>
            </a:r>
            <a:endParaRPr lang="en-US" altLang="zh-CN" dirty="0"/>
          </a:p>
          <a:p>
            <a:pPr lvl="1"/>
            <a:r>
              <a:rPr lang="zh-CN" altLang="en-US" dirty="0"/>
              <a:t>计算并且显示</a:t>
            </a:r>
            <a:r>
              <a:rPr lang="en-US" altLang="zh-CN" dirty="0"/>
              <a:t>degree, closeness, betweenness</a:t>
            </a:r>
            <a:r>
              <a:rPr lang="zh-CN" altLang="en-US" dirty="0"/>
              <a:t>中心度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04" y="1762866"/>
            <a:ext cx="2822969" cy="27440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118" y="1762866"/>
            <a:ext cx="2822969" cy="27440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054" y="1762856"/>
            <a:ext cx="2822979" cy="274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7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中心度计算</a:t>
            </a:r>
            <a:r>
              <a:rPr lang="en-US" altLang="zh-CN" dirty="0"/>
              <a:t>Python</a:t>
            </a:r>
            <a:r>
              <a:rPr lang="zh-CN" altLang="en-US" dirty="0"/>
              <a:t>实例分析</a:t>
            </a:r>
            <a:endParaRPr lang="en-US" altLang="zh-CN" dirty="0"/>
          </a:p>
          <a:p>
            <a:pPr lvl="1"/>
            <a:r>
              <a:rPr lang="zh-CN" altLang="en-US" dirty="0"/>
              <a:t>计算所有节点间的所有最短路径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97" y="1814193"/>
            <a:ext cx="6160773" cy="216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71011" y="71065"/>
            <a:ext cx="2047010" cy="50013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580" dirty="0"/>
              <a:t>0 1 : [[0, 3, 1]]</a:t>
            </a:r>
          </a:p>
          <a:p>
            <a:r>
              <a:rPr lang="zh-CN" altLang="en-US" sz="580" dirty="0"/>
              <a:t>0 2 : [[0, 3, 2]]</a:t>
            </a:r>
          </a:p>
          <a:p>
            <a:r>
              <a:rPr lang="zh-CN" altLang="en-US" sz="580" dirty="0"/>
              <a:t>0 3 : [[0, 3]]</a:t>
            </a:r>
          </a:p>
          <a:p>
            <a:r>
              <a:rPr lang="zh-CN" altLang="en-US" sz="580" dirty="0"/>
              <a:t>0 4 : [[0, 3, 4]]</a:t>
            </a:r>
          </a:p>
          <a:p>
            <a:r>
              <a:rPr lang="zh-CN" altLang="en-US" sz="580" dirty="0"/>
              <a:t>0 5 : [[0, 3, 4, 5]]</a:t>
            </a:r>
          </a:p>
          <a:p>
            <a:r>
              <a:rPr lang="zh-CN" altLang="en-US" sz="580" dirty="0"/>
              <a:t>0 6 : [[0, 3, 4, 5, 6], [0, 3, 4, 9, 6]]</a:t>
            </a:r>
          </a:p>
          <a:p>
            <a:r>
              <a:rPr lang="zh-CN" altLang="en-US" sz="580" dirty="0"/>
              <a:t>0 7 : [[0, 3, 4, 5, 6, 7], [0, 3, 4, 9, 6, 7]]</a:t>
            </a:r>
          </a:p>
          <a:p>
            <a:r>
              <a:rPr lang="zh-CN" altLang="en-US" sz="580" dirty="0"/>
              <a:t>0 8 : [[0, 3, 4, 5, 6, 8], [0, 3, 4, 9, 6, 8]]</a:t>
            </a:r>
          </a:p>
          <a:p>
            <a:r>
              <a:rPr lang="zh-CN" altLang="en-US" sz="580" dirty="0"/>
              <a:t>0 9 : [[0, 3, 4, 9]]</a:t>
            </a:r>
          </a:p>
          <a:p>
            <a:r>
              <a:rPr lang="zh-CN" altLang="en-US" sz="580" dirty="0"/>
              <a:t>0 10 : [[0, 3, 4, 9, 10]]</a:t>
            </a:r>
          </a:p>
          <a:p>
            <a:r>
              <a:rPr lang="zh-CN" altLang="en-US" sz="580" dirty="0"/>
              <a:t>1 2 : [[1, 3, 2]]</a:t>
            </a:r>
          </a:p>
          <a:p>
            <a:r>
              <a:rPr lang="zh-CN" altLang="en-US" sz="580" dirty="0"/>
              <a:t>1 3 : [[1, 3]]</a:t>
            </a:r>
          </a:p>
          <a:p>
            <a:r>
              <a:rPr lang="zh-CN" altLang="en-US" sz="580" dirty="0"/>
              <a:t>1 4 : [[1, 3, 4]]</a:t>
            </a:r>
          </a:p>
          <a:p>
            <a:r>
              <a:rPr lang="zh-CN" altLang="en-US" sz="580" dirty="0"/>
              <a:t>1 5 : [[1, 3, 4, 5]]</a:t>
            </a:r>
          </a:p>
          <a:p>
            <a:r>
              <a:rPr lang="zh-CN" altLang="en-US" sz="580" dirty="0"/>
              <a:t>1 6 : [[1, 3, 4, 5, 6], [1, 3, 4, 9, 6]]</a:t>
            </a:r>
          </a:p>
          <a:p>
            <a:r>
              <a:rPr lang="zh-CN" altLang="en-US" sz="580" dirty="0"/>
              <a:t>1 7 : [[1, 3, 4, 5, 6, 7], [1, 3, 4, 9, 6, 7]]</a:t>
            </a:r>
          </a:p>
          <a:p>
            <a:r>
              <a:rPr lang="zh-CN" altLang="en-US" sz="580" dirty="0"/>
              <a:t>1 8 : [[1, 3, 4, 5, 6, 8], [1, 3, 4, 9, 6, 8]]</a:t>
            </a:r>
          </a:p>
          <a:p>
            <a:r>
              <a:rPr lang="zh-CN" altLang="en-US" sz="580" dirty="0"/>
              <a:t>1 9 : [[1, 3, 4, 9]]</a:t>
            </a:r>
          </a:p>
          <a:p>
            <a:r>
              <a:rPr lang="zh-CN" altLang="en-US" sz="580" dirty="0"/>
              <a:t>1 10 : [[1, 3, 4, 9, 10]]</a:t>
            </a:r>
          </a:p>
          <a:p>
            <a:r>
              <a:rPr lang="zh-CN" altLang="en-US" sz="580" dirty="0"/>
              <a:t>2 3 : [[2, 3]]</a:t>
            </a:r>
          </a:p>
          <a:p>
            <a:r>
              <a:rPr lang="zh-CN" altLang="en-US" sz="580" dirty="0"/>
              <a:t>2 4 : [[2, 3, 4]]</a:t>
            </a:r>
          </a:p>
          <a:p>
            <a:r>
              <a:rPr lang="zh-CN" altLang="en-US" sz="580" dirty="0"/>
              <a:t>2 5 : [[2, 3, 4, 5]]</a:t>
            </a:r>
          </a:p>
          <a:p>
            <a:r>
              <a:rPr lang="zh-CN" altLang="en-US" sz="580" dirty="0"/>
              <a:t>2 6 : [[2, 3, 4, 5, 6], [2, 3, 4, 9, 6]]</a:t>
            </a:r>
          </a:p>
          <a:p>
            <a:r>
              <a:rPr lang="zh-CN" altLang="en-US" sz="580" dirty="0"/>
              <a:t>2 7 : [[2, 3, 4, 5, 6, 7], [2, 3, 4, 9, 6, 7]]</a:t>
            </a:r>
          </a:p>
          <a:p>
            <a:r>
              <a:rPr lang="zh-CN" altLang="en-US" sz="580" dirty="0"/>
              <a:t>2 8 : [[2, 3, 4, 5, 6, 8], [2, 3, 4, 9, 6, 8]]</a:t>
            </a:r>
          </a:p>
          <a:p>
            <a:r>
              <a:rPr lang="zh-CN" altLang="en-US" sz="580" dirty="0"/>
              <a:t>2 9 : [[2, 3, 4, 9]]</a:t>
            </a:r>
          </a:p>
          <a:p>
            <a:r>
              <a:rPr lang="zh-CN" altLang="en-US" sz="580" dirty="0"/>
              <a:t>2 10 : [[2, 3, 4, 9, 10]]</a:t>
            </a:r>
          </a:p>
          <a:p>
            <a:r>
              <a:rPr lang="zh-CN" altLang="en-US" sz="580" dirty="0"/>
              <a:t>3 4 : [[3, 4]]</a:t>
            </a:r>
          </a:p>
          <a:p>
            <a:r>
              <a:rPr lang="zh-CN" altLang="en-US" sz="580" dirty="0"/>
              <a:t>3 5 : [[3, 4, 5]]</a:t>
            </a:r>
          </a:p>
          <a:p>
            <a:r>
              <a:rPr lang="zh-CN" altLang="en-US" sz="580" dirty="0"/>
              <a:t>3 6 : [[3, 4, 5, 6], [3, 4, 9, 6]]</a:t>
            </a:r>
          </a:p>
          <a:p>
            <a:r>
              <a:rPr lang="zh-CN" altLang="en-US" sz="580" dirty="0"/>
              <a:t>3 7 : [[3, 4, 5, 6, 7], [3, 4, 9, 6, 7]]</a:t>
            </a:r>
          </a:p>
          <a:p>
            <a:r>
              <a:rPr lang="zh-CN" altLang="en-US" sz="580" dirty="0"/>
              <a:t>3 8 : [[3, 4, 5, 6, 8], [3, 4, 9, 6, 8]]</a:t>
            </a:r>
          </a:p>
          <a:p>
            <a:r>
              <a:rPr lang="zh-CN" altLang="en-US" sz="580" dirty="0"/>
              <a:t>3 9 : [[3, 4, 9]]</a:t>
            </a:r>
          </a:p>
          <a:p>
            <a:r>
              <a:rPr lang="zh-CN" altLang="en-US" sz="580" dirty="0"/>
              <a:t>3 10 : [[3, 4, 9, 10]]</a:t>
            </a:r>
          </a:p>
          <a:p>
            <a:r>
              <a:rPr lang="zh-CN" altLang="en-US" sz="580" dirty="0"/>
              <a:t>4 5 : [[4, 5]]</a:t>
            </a:r>
          </a:p>
          <a:p>
            <a:r>
              <a:rPr lang="zh-CN" altLang="en-US" sz="580" dirty="0"/>
              <a:t>4 6 : [[4, 5, 6], [4, 9, 6]]</a:t>
            </a:r>
          </a:p>
          <a:p>
            <a:r>
              <a:rPr lang="zh-CN" altLang="en-US" sz="580" dirty="0"/>
              <a:t>4 7 : [[4, 5, 6, 7], [4, 9, 6, 7]]</a:t>
            </a:r>
          </a:p>
          <a:p>
            <a:r>
              <a:rPr lang="zh-CN" altLang="en-US" sz="580" dirty="0"/>
              <a:t>4 8 : [[4, 5, 6, 8], [4, 9, 6, 8]]</a:t>
            </a:r>
          </a:p>
          <a:p>
            <a:r>
              <a:rPr lang="zh-CN" altLang="en-US" sz="580" dirty="0"/>
              <a:t>4 9 : [[4, 9]]</a:t>
            </a:r>
          </a:p>
          <a:p>
            <a:r>
              <a:rPr lang="zh-CN" altLang="en-US" sz="580" dirty="0"/>
              <a:t>4 10 : [[4, 9, 10]]</a:t>
            </a:r>
          </a:p>
          <a:p>
            <a:r>
              <a:rPr lang="zh-CN" altLang="en-US" sz="580" dirty="0"/>
              <a:t>5 6 : [[5, 6]]</a:t>
            </a:r>
          </a:p>
          <a:p>
            <a:r>
              <a:rPr lang="zh-CN" altLang="en-US" sz="580" dirty="0"/>
              <a:t>5 7 : [[5, 6, 7]]</a:t>
            </a:r>
          </a:p>
          <a:p>
            <a:r>
              <a:rPr lang="zh-CN" altLang="en-US" sz="580" dirty="0"/>
              <a:t>5 8 : [[5, 6, 8]]</a:t>
            </a:r>
          </a:p>
          <a:p>
            <a:r>
              <a:rPr lang="zh-CN" altLang="en-US" sz="580" dirty="0"/>
              <a:t>5 9 : [[5, 4, 9], [5, 6, 9]]</a:t>
            </a:r>
          </a:p>
          <a:p>
            <a:r>
              <a:rPr lang="zh-CN" altLang="en-US" sz="580" dirty="0"/>
              <a:t>5 10 : [[5, 4, 9, 10], [5, 6, 9, 10]]</a:t>
            </a:r>
          </a:p>
          <a:p>
            <a:r>
              <a:rPr lang="zh-CN" altLang="en-US" sz="580" dirty="0"/>
              <a:t>6 7 : [[6, 7]]</a:t>
            </a:r>
          </a:p>
          <a:p>
            <a:r>
              <a:rPr lang="zh-CN" altLang="en-US" sz="580" dirty="0"/>
              <a:t>6 8 : [[6, 8]]</a:t>
            </a:r>
          </a:p>
          <a:p>
            <a:r>
              <a:rPr lang="zh-CN" altLang="en-US" sz="580" dirty="0"/>
              <a:t>6 9 : [[6, 9]]</a:t>
            </a:r>
          </a:p>
          <a:p>
            <a:r>
              <a:rPr lang="zh-CN" altLang="en-US" sz="580" dirty="0"/>
              <a:t>6 10 : [[6, 9, 10]]</a:t>
            </a:r>
          </a:p>
          <a:p>
            <a:r>
              <a:rPr lang="zh-CN" altLang="en-US" sz="580" dirty="0"/>
              <a:t>7 8 : [[7, 6, 8]]</a:t>
            </a:r>
          </a:p>
          <a:p>
            <a:r>
              <a:rPr lang="zh-CN" altLang="en-US" sz="580" dirty="0"/>
              <a:t>7 9 : [[7, 6, 9]]</a:t>
            </a:r>
          </a:p>
          <a:p>
            <a:r>
              <a:rPr lang="zh-CN" altLang="en-US" sz="580" dirty="0"/>
              <a:t>7 10 : [[7, 6, 9, 10]]</a:t>
            </a:r>
          </a:p>
          <a:p>
            <a:r>
              <a:rPr lang="zh-CN" altLang="en-US" sz="580" dirty="0"/>
              <a:t>8 9 : [[8, 6, 9]]</a:t>
            </a:r>
          </a:p>
          <a:p>
            <a:r>
              <a:rPr lang="zh-CN" altLang="en-US" sz="580" dirty="0"/>
              <a:t>8 10 : [[8, 6, 9, 10]]</a:t>
            </a:r>
          </a:p>
          <a:p>
            <a:r>
              <a:rPr lang="zh-CN" altLang="en-US" sz="580" dirty="0"/>
              <a:t>9 10 : [[9, 10]]</a:t>
            </a:r>
          </a:p>
        </p:txBody>
      </p:sp>
    </p:spTree>
    <p:extLst>
      <p:ext uri="{BB962C8B-B14F-4D97-AF65-F5344CB8AC3E}">
        <p14:creationId xmlns:p14="http://schemas.microsoft.com/office/powerpoint/2010/main" val="41817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18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Why Graph</a:t>
            </a:r>
          </a:p>
          <a:p>
            <a:r>
              <a:rPr lang="zh-CN" altLang="en-US" dirty="0"/>
              <a:t>为什么使用图模型对数据建模？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图提供了一种观察数据结构特征的视角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dirty="0"/>
              <a:t>图提供了一种理解</a:t>
            </a:r>
            <a:r>
              <a:rPr lang="zh-CN" altLang="en-US" dirty="0">
                <a:solidFill>
                  <a:srgbClr val="C00000"/>
                </a:solidFill>
              </a:rPr>
              <a:t>个体行为</a:t>
            </a:r>
            <a:r>
              <a:rPr lang="zh-CN" altLang="en-US" dirty="0"/>
              <a:t>的分析工具</a:t>
            </a:r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6" name="Rectangle 4"/>
          <p:cNvSpPr/>
          <p:nvPr/>
        </p:nvSpPr>
        <p:spPr>
          <a:xfrm rot="10800000" flipV="1">
            <a:off x="5684519" y="1197882"/>
            <a:ext cx="3227659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Microsoft YaHei" charset="-122"/>
                <a:ea typeface="Microsoft YaHei" charset="-122"/>
              </a:rPr>
              <a:t>国家之间贸易网络，</a:t>
            </a:r>
            <a:r>
              <a:rPr lang="zh-CN" altLang="en-US" sz="1600" dirty="0">
                <a:solidFill>
                  <a:srgbClr val="AE0627"/>
                </a:solidFill>
                <a:latin typeface="Microsoft YaHei" charset="-122"/>
                <a:ea typeface="Microsoft YaHei" charset="-122"/>
              </a:rPr>
              <a:t>你能发现什么结构特点？</a:t>
            </a:r>
            <a:endParaRPr lang="en-US" sz="1600" dirty="0">
              <a:solidFill>
                <a:srgbClr val="AE0627"/>
              </a:solidFill>
            </a:endParaRPr>
          </a:p>
        </p:txBody>
      </p:sp>
      <p:pic>
        <p:nvPicPr>
          <p:cNvPr id="7" name="Picture 8" descr="page24image4899918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5830" y="2221210"/>
            <a:ext cx="3626776" cy="2720360"/>
          </a:xfrm>
          <a:prstGeom prst="rect">
            <a:avLst/>
          </a:prstGeom>
          <a:noFill/>
        </p:spPr>
      </p:pic>
      <p:sp>
        <p:nvSpPr>
          <p:cNvPr id="8" name="Rectangle 3"/>
          <p:cNvSpPr/>
          <p:nvPr/>
        </p:nvSpPr>
        <p:spPr>
          <a:xfrm>
            <a:off x="997786" y="3061390"/>
            <a:ext cx="34138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节点大小</a:t>
            </a: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贸易总额</a:t>
            </a:r>
            <a:endParaRPr lang="en-US" altLang="ja-JP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r>
              <a:rPr lang="ja-JP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边的粗细</a:t>
            </a: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所连接两个国家之间的贸易额</a:t>
            </a:r>
            <a:endParaRPr lang="en-US" altLang="ja-JP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endParaRPr lang="en-US" altLang="ja-JP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r>
              <a:rPr lang="ja-JP" altLang="en-US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反映了参与贸易的机会与限制</a:t>
            </a:r>
            <a:endParaRPr lang="en-US" altLang="ja-JP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" name="Straight Arrow Connector 10"/>
          <p:cNvCxnSpPr/>
          <p:nvPr/>
        </p:nvCxnSpPr>
        <p:spPr>
          <a:xfrm flipV="1">
            <a:off x="3991571" y="2947090"/>
            <a:ext cx="700271" cy="356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73380" y="4774168"/>
            <a:ext cx="816864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https://www.cmu.edu/joss/content/articles/volume4/KrempelPlumper.</a:t>
            </a:r>
            <a:r>
              <a:rPr lang="zh-CN" altLang="en-US" dirty="0" smtClean="0">
                <a:hlinkClick r:id="rId3"/>
              </a:rPr>
              <a:t>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457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思考题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、图数据？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、为什么使用图模型对数据进行建模？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、图的三种表示方式？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、有向图、无向图、有权重、无权重、路径、最短路径、连通分支？</a:t>
            </a:r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、深度优先搜索、广度优先搜索、六度分隔、小世界理论、三元闭包、集聚系数？</a:t>
            </a:r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</a:t>
            </a:r>
            <a:r>
              <a:rPr kumimoji="1" lang="en-US" altLang="zh-CN" dirty="0"/>
              <a:t>degree centrality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closeness Centrality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Betweenness</a:t>
            </a:r>
            <a:r>
              <a:rPr kumimoji="1" lang="en-US" altLang="zh-CN" dirty="0"/>
              <a:t> Centrality?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0180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图数据入门、中心度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Why Graph</a:t>
            </a:r>
          </a:p>
          <a:p>
            <a:r>
              <a:rPr lang="zh-CN" altLang="en-US" dirty="0"/>
              <a:t>为什么使用图模型对数据建模？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图提供了一种观察数据结构特征的视角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dirty="0"/>
              <a:t>图提供了一种理解</a:t>
            </a:r>
            <a:r>
              <a:rPr lang="zh-CN" altLang="en-US" dirty="0">
                <a:solidFill>
                  <a:srgbClr val="C00000"/>
                </a:solidFill>
              </a:rPr>
              <a:t>个体行为</a:t>
            </a:r>
            <a:r>
              <a:rPr lang="zh-CN" altLang="en-US" dirty="0"/>
              <a:t>的分析工具</a:t>
            </a:r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6" name="Rectangle 4"/>
          <p:cNvSpPr/>
          <p:nvPr/>
        </p:nvSpPr>
        <p:spPr>
          <a:xfrm>
            <a:off x="5612129" y="1142077"/>
            <a:ext cx="3105739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Microsoft YaHei" charset="-122"/>
                <a:ea typeface="Microsoft YaHei" charset="-122"/>
              </a:rPr>
              <a:t>唐朝诗人的</a:t>
            </a:r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唱和</a:t>
            </a:r>
            <a:r>
              <a:rPr lang="zh-CN" altLang="en-US" sz="1600" dirty="0">
                <a:latin typeface="Microsoft YaHei" charset="-122"/>
                <a:ea typeface="Microsoft YaHei" charset="-122"/>
              </a:rPr>
              <a:t>关系图：节点大小表示和诗数量</a:t>
            </a:r>
            <a:endParaRPr lang="en-US" sz="1600" dirty="0">
              <a:solidFill>
                <a:srgbClr val="AE0627"/>
              </a:solidFill>
            </a:endParaRPr>
          </a:p>
        </p:txBody>
      </p:sp>
      <p:sp>
        <p:nvSpPr>
          <p:cNvPr id="7" name="Rectangle 3"/>
          <p:cNvSpPr/>
          <p:nvPr/>
        </p:nvSpPr>
        <p:spPr>
          <a:xfrm>
            <a:off x="350801" y="3183310"/>
            <a:ext cx="341385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kern="0" dirty="0">
                <a:solidFill>
                  <a:srgbClr val="AE062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子曰：诗可以群</a:t>
            </a:r>
            <a:endParaRPr lang="en-US" altLang="zh-CN" sz="2400" kern="0" dirty="0">
              <a:solidFill>
                <a:srgbClr val="AE062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defRPr/>
            </a:pPr>
            <a:endParaRPr lang="en-US" altLang="ja-JP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defRPr/>
            </a:pP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元白文学集团</a:t>
            </a:r>
            <a:endParaRPr lang="en-US" altLang="zh-CN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defRPr/>
            </a:pPr>
            <a:r>
              <a:rPr lang="zh-CN" altLang="en-US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刘白唱和集</a:t>
            </a:r>
            <a:endParaRPr lang="en-US" altLang="ja-JP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Straight Arrow Connector 10"/>
          <p:cNvCxnSpPr>
            <a:endCxn id="9" idx="1"/>
          </p:cNvCxnSpPr>
          <p:nvPr/>
        </p:nvCxnSpPr>
        <p:spPr>
          <a:xfrm flipV="1">
            <a:off x="3344586" y="3316530"/>
            <a:ext cx="2020843" cy="1091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29" y="2049779"/>
            <a:ext cx="2928471" cy="253350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FD3F319-9D80-4E11-891C-69F5BF04E4D0}"/>
              </a:ext>
            </a:extLst>
          </p:cNvPr>
          <p:cNvSpPr txBox="1"/>
          <p:nvPr/>
        </p:nvSpPr>
        <p:spPr>
          <a:xfrm>
            <a:off x="614363" y="4631807"/>
            <a:ext cx="348900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中唐诗人元稹、白居易的并称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198618" y="4631807"/>
            <a:ext cx="45192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/>
              </a:rPr>
              <a:t>https://www.sohu.com/a/248677106_</a:t>
            </a:r>
            <a:r>
              <a:rPr lang="zh-CN" altLang="en-US" dirty="0" smtClean="0">
                <a:hlinkClick r:id="rId3"/>
              </a:rPr>
              <a:t>488227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840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7383</TotalTime>
  <Words>5706</Words>
  <Application>Microsoft Office PowerPoint</Application>
  <PresentationFormat>全屏显示(16:9)</PresentationFormat>
  <Paragraphs>772</Paragraphs>
  <Slides>80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3" baseType="lpstr">
      <vt:lpstr>-apple-system</vt:lpstr>
      <vt:lpstr>Mangal</vt:lpstr>
      <vt:lpstr>Roboto</vt:lpstr>
      <vt:lpstr>等线</vt:lpstr>
      <vt:lpstr>宋体</vt:lpstr>
      <vt:lpstr>Microsoft YaHei</vt:lpstr>
      <vt:lpstr>Microsoft YaHei</vt:lpstr>
      <vt:lpstr>Arial</vt:lpstr>
      <vt:lpstr>Calibri</vt:lpstr>
      <vt:lpstr>Cambria Math</vt:lpstr>
      <vt:lpstr>Courier New</vt:lpstr>
      <vt:lpstr>Times New Roman</vt:lpstr>
      <vt:lpstr>清风素材 https://12sc.taobao.com/</vt:lpstr>
      <vt:lpstr>PowerPoint 演示文稿</vt:lpstr>
      <vt:lpstr>PowerPoint 演示文稿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pause</vt:lpstr>
      <vt:lpstr>图数据入门、中心度</vt:lpstr>
      <vt:lpstr>图数据入门、中心度</vt:lpstr>
      <vt:lpstr>图数据入门、中心度</vt:lpstr>
      <vt:lpstr>图数据入门、中心度</vt:lpstr>
      <vt:lpstr>pause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pause</vt:lpstr>
      <vt:lpstr>图数据入门、中心度</vt:lpstr>
      <vt:lpstr>pause</vt:lpstr>
      <vt:lpstr>图数据入门、中心度</vt:lpstr>
      <vt:lpstr>图数据入门、中心度</vt:lpstr>
      <vt:lpstr>图数据入门、中心度</vt:lpstr>
      <vt:lpstr>pause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pause</vt:lpstr>
      <vt:lpstr>图数据入门、中心度</vt:lpstr>
      <vt:lpstr>图数据入门、中心度</vt:lpstr>
      <vt:lpstr>图数据入门、中心度</vt:lpstr>
      <vt:lpstr>pause</vt:lpstr>
      <vt:lpstr>图数据入门、中心度</vt:lpstr>
      <vt:lpstr>pause</vt:lpstr>
      <vt:lpstr>图数据入门、中心度</vt:lpstr>
      <vt:lpstr>图数据入门、中心度</vt:lpstr>
      <vt:lpstr>图数据入门、中心度</vt:lpstr>
      <vt:lpstr>图数据入门、中心度</vt:lpstr>
      <vt:lpstr>pause</vt:lpstr>
      <vt:lpstr>图数据入门、中心度</vt:lpstr>
      <vt:lpstr>图数据入门、中心度</vt:lpstr>
      <vt:lpstr>图数据入门、中心度</vt:lpstr>
      <vt:lpstr>图数据入门、中心度</vt:lpstr>
      <vt:lpstr>pause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图数据入门、中心度</vt:lpstr>
      <vt:lpstr>pause</vt:lpstr>
      <vt:lpstr>思考题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421</cp:revision>
  <cp:lastPrinted>2020-03-27T09:34:47Z</cp:lastPrinted>
  <dcterms:created xsi:type="dcterms:W3CDTF">2015-01-23T04:02:45Z</dcterms:created>
  <dcterms:modified xsi:type="dcterms:W3CDTF">2024-09-07T05:21:26Z</dcterms:modified>
  <cp:category/>
  <cp:contentStatus>12sc.taobao.com</cp:contentStatus>
</cp:coreProperties>
</file>